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13" r:id="rId3"/>
    <p:sldId id="357" r:id="rId4"/>
    <p:sldId id="410" r:id="rId5"/>
    <p:sldId id="358" r:id="rId6"/>
    <p:sldId id="360" r:id="rId7"/>
    <p:sldId id="361" r:id="rId8"/>
    <p:sldId id="362" r:id="rId9"/>
    <p:sldId id="363" r:id="rId10"/>
    <p:sldId id="412" r:id="rId11"/>
    <p:sldId id="364" r:id="rId12"/>
    <p:sldId id="411" r:id="rId13"/>
    <p:sldId id="367" r:id="rId14"/>
    <p:sldId id="385" r:id="rId15"/>
    <p:sldId id="386" r:id="rId16"/>
    <p:sldId id="417" r:id="rId17"/>
    <p:sldId id="414" r:id="rId18"/>
    <p:sldId id="415" r:id="rId19"/>
    <p:sldId id="416" r:id="rId20"/>
    <p:sldId id="431" r:id="rId21"/>
    <p:sldId id="409" r:id="rId22"/>
    <p:sldId id="418" r:id="rId23"/>
    <p:sldId id="432" r:id="rId24"/>
    <p:sldId id="419" r:id="rId25"/>
    <p:sldId id="433" r:id="rId26"/>
    <p:sldId id="434" r:id="rId27"/>
    <p:sldId id="421" r:id="rId28"/>
    <p:sldId id="406" r:id="rId29"/>
    <p:sldId id="405" r:id="rId30"/>
    <p:sldId id="422" r:id="rId31"/>
    <p:sldId id="355" r:id="rId32"/>
    <p:sldId id="424" r:id="rId33"/>
    <p:sldId id="425" r:id="rId34"/>
    <p:sldId id="426" r:id="rId35"/>
    <p:sldId id="427" r:id="rId36"/>
    <p:sldId id="428" r:id="rId37"/>
    <p:sldId id="423" r:id="rId38"/>
    <p:sldId id="436" r:id="rId39"/>
    <p:sldId id="404" r:id="rId40"/>
    <p:sldId id="407" r:id="rId41"/>
    <p:sldId id="438" r:id="rId42"/>
    <p:sldId id="350" r:id="rId43"/>
    <p:sldId id="354" r:id="rId44"/>
    <p:sldId id="440" r:id="rId45"/>
    <p:sldId id="356" r:id="rId46"/>
    <p:sldId id="441" r:id="rId47"/>
    <p:sldId id="359" r:id="rId48"/>
    <p:sldId id="442" r:id="rId49"/>
    <p:sldId id="351" r:id="rId50"/>
    <p:sldId id="352" r:id="rId51"/>
    <p:sldId id="353" r:id="rId52"/>
    <p:sldId id="366" r:id="rId53"/>
    <p:sldId id="443" r:id="rId54"/>
    <p:sldId id="444" r:id="rId55"/>
    <p:sldId id="445" r:id="rId56"/>
    <p:sldId id="446" r:id="rId57"/>
    <p:sldId id="437" r:id="rId58"/>
    <p:sldId id="439" r:id="rId59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8"/>
    <a:srgbClr val="6D5047"/>
    <a:srgbClr val="A8B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>
      <p:cViewPr varScale="1">
        <p:scale>
          <a:sx n="116" d="100"/>
          <a:sy n="116" d="100"/>
        </p:scale>
        <p:origin x="1365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537" y="3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B948E04-13C6-4627-9E5F-03D4674457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8EF226-E71A-419F-AC9C-8A7C96D368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8C503-54C7-4B3B-A90A-47E83A2ECB5A}" type="datetimeFigureOut">
              <a:rPr lang="fr-FR" smtClean="0"/>
              <a:t>27/09/2019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2C7EC7-9F88-45A1-8F29-2E5686364B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58953-206D-42A6-AC2F-E547E83116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EF814-E501-4043-BE6F-8055DB04FC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31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8DCE2EF-5A84-416D-9FBD-16DF6A34BD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0954EB-2F3E-4087-8395-9B007D816BD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0588EFE-1318-49E9-832A-C802C9524EE6}" type="datetimeFigureOut">
              <a:rPr lang="fr-FR"/>
              <a:pPr>
                <a:defRPr/>
              </a:pPr>
              <a:t>27/09/2019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6C8F1AF-43FE-487C-A8EA-8AC1831B4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64F11674-B96D-4FBC-A20B-473287D47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0F6498-C813-424F-AA0F-20052D3450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4BD934-74FD-437B-94E6-F7FBB1DC5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1AC6F4-98B1-4803-AA0F-112EA9D92C2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2E41A3B6-65B2-4B5A-AFD4-FE0D4DA4D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13C711-8C04-46B9-BC95-95620634DE20}" type="slidenum">
              <a:rPr lang="fr-FR" altLang="fr-FR" smtClean="0"/>
              <a:pPr/>
              <a:t>42</a:t>
            </a:fld>
            <a:endParaRPr lang="fr-FR" altLang="fr-FR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37090006-B766-4CD7-A3D8-8477396ACE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8A297C62-43C2-449C-AB7B-C0AE0A422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3E2D8DE1-DE00-4D8D-9218-67B3F114A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4D9B79-FD51-4A66-8AF4-FAD2DB34DAEA}" type="slidenum">
              <a:rPr lang="fr-FR" altLang="fr-FR" smtClean="0"/>
              <a:pPr/>
              <a:t>51</a:t>
            </a:fld>
            <a:endParaRPr lang="fr-FR" altLang="fr-FR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95CCB1E8-5D1F-4C6A-B4DB-6D54BBAA6D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60E87B09-169D-415F-92AE-F04E85DFE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E5BA72F0-63DA-4B17-A652-546C073101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8DBADB-533E-49BA-9DA1-CC78F0198018}" type="slidenum">
              <a:rPr lang="fr-FR" altLang="fr-FR" smtClean="0"/>
              <a:pPr/>
              <a:t>52</a:t>
            </a:fld>
            <a:endParaRPr lang="fr-FR" altLang="fr-FR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A44D56CD-A06A-4B91-82ED-9BC1BD329F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4E0BA5D7-05D5-47C2-B736-326FEA5A6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D01EE9D2-77AB-48B8-9835-2A39CFC2F7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2FE8BE-9D3F-4560-BE06-909BB029415F}" type="slidenum">
              <a:rPr lang="fr-FR" altLang="fr-FR" smtClean="0"/>
              <a:pPr/>
              <a:t>53</a:t>
            </a:fld>
            <a:endParaRPr lang="fr-FR" altLang="fr-FR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8434B385-B532-4DA7-8A77-BF70A0DA99B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648E806A-BE9C-4DA6-81B3-778625368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0D4DA41D-26DF-41AA-9026-531A16D9B5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D56E43-0A80-4374-86C7-5838D0953A3F}" type="slidenum">
              <a:rPr lang="fr-FR" altLang="fr-FR" smtClean="0"/>
              <a:pPr/>
              <a:t>54</a:t>
            </a:fld>
            <a:endParaRPr lang="fr-FR" altLang="fr-FR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E8E3A4F4-4240-4F71-86D5-C297CF74452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7787D7DB-873F-4F17-B76A-503A77708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68E7BE02-115B-40D2-A804-035E8B6D96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D672A5-5DA4-4FD9-896D-8219401CF349}" type="slidenum">
              <a:rPr lang="fr-FR" altLang="fr-FR" smtClean="0"/>
              <a:pPr/>
              <a:t>55</a:t>
            </a:fld>
            <a:endParaRPr lang="fr-FR" altLang="fr-FR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C80DC951-C6DD-40CE-BB6F-BAB8E3D20A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2E4122BD-AA99-4FC1-9E33-3D5176E4A7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45968B4E-D513-41F2-A9C0-451E835122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FE9CD3-46C2-494D-877D-5A4019DF9E12}" type="slidenum">
              <a:rPr lang="fr-FR" altLang="fr-FR" smtClean="0"/>
              <a:pPr/>
              <a:t>56</a:t>
            </a:fld>
            <a:endParaRPr lang="fr-FR" altLang="fr-FR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3119396C-F68F-4D84-9059-4930D6ECF2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88FAA059-52F6-41CC-AD4F-F2013C08C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24207FAA-B395-4794-87D0-633E9F310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92F83E-6C13-49FB-A1B1-BE6E7270A5CC}" type="slidenum">
              <a:rPr lang="fr-FR" altLang="fr-FR" smtClean="0"/>
              <a:pPr/>
              <a:t>43</a:t>
            </a:fld>
            <a:endParaRPr lang="fr-FR" altLang="fr-FR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9B11A517-7952-4930-B360-9BDFCF4D4F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D068BAEB-F685-423D-BC81-AA7B50A47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1493AD9E-1D3F-45EC-8D7E-86FD0568E9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527DC5-8C0D-4EA0-9C94-EB23BC5B682E}" type="slidenum">
              <a:rPr lang="fr-FR" altLang="fr-FR" smtClean="0"/>
              <a:pPr/>
              <a:t>44</a:t>
            </a:fld>
            <a:endParaRPr lang="fr-FR" altLang="fr-FR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E7E1A1D3-5485-4F68-BD32-E6966547FC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22CAEE4E-ABA7-4815-8D9C-C9B74A3C6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AA94683C-480B-4476-A602-CE71D8DC9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87ED2E-F5DD-401B-86FC-C0F65393C5A0}" type="slidenum">
              <a:rPr lang="fr-FR" altLang="fr-FR" smtClean="0"/>
              <a:pPr/>
              <a:t>45</a:t>
            </a:fld>
            <a:endParaRPr lang="fr-FR" altLang="fr-FR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2556B573-16C3-43F7-A2EE-193856C44F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9312AA-B533-40D3-9756-0E8CFE174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41D37D1A-970C-4CC8-9309-B127B2BC25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8BB66D-B288-4070-9920-4096D411F863}" type="slidenum">
              <a:rPr lang="fr-FR" altLang="fr-FR" smtClean="0"/>
              <a:pPr/>
              <a:t>46</a:t>
            </a:fld>
            <a:endParaRPr lang="fr-FR" altLang="fr-FR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8A2755BE-EDD6-4FEB-BA39-FC2ECBAB35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AA035AB8-9CBF-4942-A9A3-988DC2F1F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E4DF22BE-C957-42FB-8146-DA2CB9949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B34331-F3B8-4AC1-B915-DF287A5D17E2}" type="slidenum">
              <a:rPr lang="fr-FR" altLang="fr-FR" smtClean="0"/>
              <a:pPr/>
              <a:t>47</a:t>
            </a:fld>
            <a:endParaRPr lang="fr-FR" altLang="fr-FR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CADAEC81-50D8-4333-80B9-340D35D7C8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A14FC13A-EF55-4C3D-B722-0C9B5BA0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32D1B4B3-4E33-405E-BE2E-03B761736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AF3D27-DB71-4C2A-A133-736B5631A2CE}" type="slidenum">
              <a:rPr lang="fr-FR" altLang="fr-FR" smtClean="0"/>
              <a:pPr/>
              <a:t>48</a:t>
            </a:fld>
            <a:endParaRPr lang="fr-FR" altLang="fr-FR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D56CADE-713E-4124-A543-D7CFCE0B6E8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11BC6C99-5AF4-47D7-A941-CB7B0910B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A4E743B-1E8E-487E-AD82-EE1EF3BF5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702708-772F-4751-BF76-91058CB7F8E1}" type="slidenum">
              <a:rPr lang="fr-FR" altLang="fr-FR" smtClean="0"/>
              <a:pPr/>
              <a:t>49</a:t>
            </a:fld>
            <a:endParaRPr lang="fr-FR" altLang="fr-FR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1B7A34A5-3A0D-411C-8C8E-C1467300BE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37334AE2-0318-48D3-A39A-600DC7599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59383A-626B-4D19-A1DE-D56AE24A1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10E2FD-E762-4BC5-9AF9-98FE706435BD}" type="slidenum">
              <a:rPr lang="fr-FR" altLang="fr-FR" smtClean="0"/>
              <a:pPr/>
              <a:t>50</a:t>
            </a:fld>
            <a:endParaRPr lang="fr-FR" altLang="fr-FR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F42C03B-48EE-4C66-A7CB-EF78724B36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981E7AF-C07D-4D86-90BA-63CF04DC0B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9D53F79E-E200-4076-9484-64744BA0CC0F}"/>
              </a:ext>
            </a:extLst>
          </p:cNvPr>
          <p:cNvSpPr/>
          <p:nvPr userDrawn="1"/>
        </p:nvSpPr>
        <p:spPr>
          <a:xfrm>
            <a:off x="0" y="0"/>
            <a:ext cx="9144000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D343D055-F9E3-4C60-9769-8AF4AA0EA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765175"/>
            <a:ext cx="15398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65993222-3D1D-4100-A660-D093506E1282}"/>
              </a:ext>
            </a:extLst>
          </p:cNvPr>
          <p:cNvSpPr/>
          <p:nvPr userDrawn="1"/>
        </p:nvSpPr>
        <p:spPr>
          <a:xfrm>
            <a:off x="0" y="5805488"/>
            <a:ext cx="9144000" cy="107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96CFCCE-4B4C-4C77-8B60-2396FBB91727}"/>
              </a:ext>
            </a:extLst>
          </p:cNvPr>
          <p:cNvSpPr/>
          <p:nvPr userDrawn="1"/>
        </p:nvSpPr>
        <p:spPr>
          <a:xfrm>
            <a:off x="3527425" y="5445125"/>
            <a:ext cx="1874838" cy="2873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708D0D3-0281-41C0-B62A-C9593D0917A9}"/>
              </a:ext>
            </a:extLst>
          </p:cNvPr>
          <p:cNvSpPr/>
          <p:nvPr userDrawn="1"/>
        </p:nvSpPr>
        <p:spPr>
          <a:xfrm>
            <a:off x="5402263" y="5445125"/>
            <a:ext cx="1874837" cy="287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51FC423-E65B-499C-AE43-F6FD5FA1E169}"/>
              </a:ext>
            </a:extLst>
          </p:cNvPr>
          <p:cNvSpPr/>
          <p:nvPr userDrawn="1"/>
        </p:nvSpPr>
        <p:spPr>
          <a:xfrm>
            <a:off x="7277100" y="5445125"/>
            <a:ext cx="1874838" cy="287338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/>
          <a:lstStyle>
            <a:lvl1pPr marL="0" indent="0">
              <a:buNone/>
              <a:defRPr sz="2000">
                <a:solidFill>
                  <a:srgbClr val="B8B8B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2E320296-923B-445F-9872-F41D6B92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760F1-FD22-4BAA-9E04-318194FB227F}" type="datetime1">
              <a:rPr lang="fr-FR"/>
              <a:pPr>
                <a:defRPr/>
              </a:pPr>
              <a:t>27/09/2019</a:t>
            </a:fld>
            <a:endParaRPr lang="fr-FR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220722FD-A4F4-4AF5-B97A-118D316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183FEC1-2E6B-46C4-A2E2-307858AE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3A605-A63C-4075-8597-E2C92C2FA32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5605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692696"/>
            <a:ext cx="2057400" cy="5433467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92696"/>
            <a:ext cx="6019800" cy="5433467"/>
          </a:xfrm>
        </p:spPr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E7CA881-6A84-401D-BD63-EF697C761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EF37D-E7AA-45DE-A294-19CBB66100C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DA09E802-D479-4535-AFE3-DAA764F26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B6749-A914-4A77-8B94-6BA1A92A00E0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23F8F22-E36A-4E16-AE94-EC5FE974A8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75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278E3FC-3E7D-4D9B-A332-CB1066AD9A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6C69C-F5C5-4B6D-9A23-A3B9ADA6068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B1C4774-16C9-4CCB-8C74-1D9D473054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72DC8-ADDD-4475-90A2-02335D7E0FDB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59E154B-0111-494D-A0DA-8B5F692729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00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7144B2F-20A9-4530-AC3B-DA1FBC0EE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AE9A-5AF5-4268-966C-CFC873C0C60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C6426376-A73C-406E-90A4-AB3089B836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32629-45D4-4ED7-A80D-21D741215803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8040E2F-7CF4-4527-A5FF-F7DC41B8EE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86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E0E281C-DC9F-438E-AB03-DBECC7399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23A38-9E6C-4C0A-85C7-99CB20EA34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75DE23C-304F-4B74-938C-B8CCA78763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C7B6B-753C-4954-A103-FA9D53E9D4AF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3074925C-7337-4603-8C94-90D765F38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50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2DC442C8-558C-4955-9359-8B4D47544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6950B-9212-4F47-B3D0-729895CADC1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B5CA63-38F8-43EC-9A63-75D7CE7931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51FE3-ECB3-4310-8C6C-EEEDA22042F5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397ABB-C26A-4954-851D-86663D116E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151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B4C62A55-1B53-4C15-AEB1-8F6EFB6C4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668E4-B3B1-4076-9BD1-20EF5AC2F7A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AD947363-0D85-451A-B0A4-7A3858A3FC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BB395-C667-4A46-8306-54F2AC465662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0E1998AD-826E-41B7-9356-3A1BFA41B6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16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73050"/>
            <a:ext cx="1989857" cy="77968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68760"/>
            <a:ext cx="3008313" cy="48574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D77F201-9E37-4803-97DC-6E7615415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3635C-1DB2-4503-93B4-9572E68FE31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B956597D-00BD-4F73-85AF-92334FC6DA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AFB34-9197-4636-987D-677596983165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0FD1BE8-C202-4145-A3A5-FA76A7E750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81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DE9040D-157D-4C27-BCDE-1F3E1367E5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450EC-977D-4870-8240-30A5DA50BA1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873094BE-FFD4-4325-90AA-C72B48CC8D6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61BC1-15AE-4AA0-9429-5D1FD7655590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109F295E-8A66-491B-A906-EAACE4113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492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42686" y="1556793"/>
            <a:ext cx="7211144" cy="403244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C0696C79-7A85-452B-B65C-4F27D860A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2FB58-1163-4FFB-83C5-C9508FEC48E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1436AF-1137-4E4F-B1BA-F3DDE1F15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C7B38-8E18-4B70-89AB-80F9E7313136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59D54AD5-DD83-4126-9EBF-4653D6F33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81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F49DE2-9F72-4B4C-BA47-2BC3EF946CE1}"/>
              </a:ext>
            </a:extLst>
          </p:cNvPr>
          <p:cNvSpPr/>
          <p:nvPr userDrawn="1"/>
        </p:nvSpPr>
        <p:spPr>
          <a:xfrm>
            <a:off x="0" y="6383338"/>
            <a:ext cx="1403350" cy="360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F5261-D5B4-472E-8A59-F27EF1DDD263}"/>
              </a:ext>
            </a:extLst>
          </p:cNvPr>
          <p:cNvSpPr/>
          <p:nvPr userDrawn="1"/>
        </p:nvSpPr>
        <p:spPr>
          <a:xfrm>
            <a:off x="4067175" y="6383338"/>
            <a:ext cx="4105275" cy="3603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D2AC1-61FB-4CEF-B9B7-E97F45897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50" y="6381750"/>
            <a:ext cx="533400" cy="3603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13FB4C-DFD8-4606-BB19-05A9E72A74F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1029" name="Espace réservé du titre 1">
            <a:extLst>
              <a:ext uri="{FF2B5EF4-FFF2-40B4-BE49-F238E27FC236}">
                <a16:creationId xmlns:a16="http://schemas.microsoft.com/office/drawing/2014/main" id="{FD66FAA8-A382-4851-B7B7-E3E8196998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76375" y="0"/>
            <a:ext cx="721042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30" name="Espace réservé du texte 2">
            <a:extLst>
              <a:ext uri="{FF2B5EF4-FFF2-40B4-BE49-F238E27FC236}">
                <a16:creationId xmlns:a16="http://schemas.microsoft.com/office/drawing/2014/main" id="{FDA97FCA-04AF-4FF1-8B4D-0186F77E2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43038" y="1557338"/>
            <a:ext cx="72104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922B0-ED54-41DB-BA55-72A7FC216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750" y="6381750"/>
            <a:ext cx="869950" cy="36036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D4D4FD9-793D-499F-AF06-4449BC6784AE}" type="datetime1">
              <a:rPr lang="fr-FR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7E7DE2-621F-47AB-91B3-4FF585029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7175" y="6381750"/>
            <a:ext cx="4105275" cy="360363"/>
          </a:xfrm>
          <a:prstGeom prst="rect">
            <a:avLst/>
          </a:prstGeom>
          <a:noFill/>
        </p:spPr>
        <p:txBody>
          <a:bodyPr vert="horz" lIns="91440" tIns="45720" rIns="14400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0815D8-E091-447B-8D50-62D3AFB83206}"/>
              </a:ext>
            </a:extLst>
          </p:cNvPr>
          <p:cNvSpPr/>
          <p:nvPr userDrawn="1"/>
        </p:nvSpPr>
        <p:spPr>
          <a:xfrm>
            <a:off x="0" y="692150"/>
            <a:ext cx="468313" cy="3603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50057-7DB0-495A-9464-B67FA48C50A9}"/>
              </a:ext>
            </a:extLst>
          </p:cNvPr>
          <p:cNvSpPr/>
          <p:nvPr userDrawn="1"/>
        </p:nvSpPr>
        <p:spPr>
          <a:xfrm>
            <a:off x="468313" y="692150"/>
            <a:ext cx="466725" cy="360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066D07-57FE-4122-B247-676EFEE1229C}"/>
              </a:ext>
            </a:extLst>
          </p:cNvPr>
          <p:cNvSpPr/>
          <p:nvPr userDrawn="1"/>
        </p:nvSpPr>
        <p:spPr>
          <a:xfrm>
            <a:off x="935038" y="692150"/>
            <a:ext cx="468312" cy="360363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77C150-3E74-41AA-9819-CFDDA3C6629F}"/>
              </a:ext>
            </a:extLst>
          </p:cNvPr>
          <p:cNvSpPr/>
          <p:nvPr userDrawn="1"/>
        </p:nvSpPr>
        <p:spPr>
          <a:xfrm>
            <a:off x="1476375" y="6381750"/>
            <a:ext cx="2519363" cy="360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dirty="0"/>
              <a:t>Institut Mines-Télécom</a:t>
            </a:r>
          </a:p>
        </p:txBody>
      </p:sp>
      <p:pic>
        <p:nvPicPr>
          <p:cNvPr id="1037" name="Image 11">
            <a:extLst>
              <a:ext uri="{FF2B5EF4-FFF2-40B4-BE49-F238E27FC236}">
                <a16:creationId xmlns:a16="http://schemas.microsoft.com/office/drawing/2014/main" id="{CDBB6714-1380-49D5-BA77-BA840CEC00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604202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Wingdings" panose="05000000000000000000" pitchFamily="2" charset="2"/>
        <a:buChar char="n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6D5047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─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>
            <a:extLst>
              <a:ext uri="{FF2B5EF4-FFF2-40B4-BE49-F238E27FC236}">
                <a16:creationId xmlns:a16="http://schemas.microsoft.com/office/drawing/2014/main" id="{2988306D-AA77-4396-9F2A-EBA4900B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938" y="2492375"/>
            <a:ext cx="5111750" cy="1362075"/>
          </a:xfrm>
        </p:spPr>
        <p:txBody>
          <a:bodyPr/>
          <a:lstStyle/>
          <a:p>
            <a:pPr eaLnBrk="1" hangingPunct="1"/>
            <a:r>
              <a:rPr lang="fr-FR" altLang="fr-FR" sz="2000"/>
              <a:t>Une analyse économique des blockchains</a:t>
            </a:r>
          </a:p>
        </p:txBody>
      </p:sp>
      <p:sp>
        <p:nvSpPr>
          <p:cNvPr id="4099" name="Espace réservé du texte 4">
            <a:extLst>
              <a:ext uri="{FF2B5EF4-FFF2-40B4-BE49-F238E27FC236}">
                <a16:creationId xmlns:a16="http://schemas.microsoft.com/office/drawing/2014/main" id="{18EA1C8C-843A-4051-AA37-88AE50D46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3938" y="3933825"/>
            <a:ext cx="5111750" cy="1295400"/>
          </a:xfrm>
        </p:spPr>
        <p:txBody>
          <a:bodyPr/>
          <a:lstStyle/>
          <a:p>
            <a:pPr eaLnBrk="1" hangingPunct="1"/>
            <a:r>
              <a:rPr lang="fr-FR" altLang="fr-FR"/>
              <a:t>Patrick Waelbroeck</a:t>
            </a:r>
          </a:p>
          <a:p>
            <a:pPr eaLnBrk="1" hangingPunct="1"/>
            <a:r>
              <a:rPr lang="fr-FR" altLang="fr-FR"/>
              <a:t>Telecom ParisTech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6">
            <a:extLst>
              <a:ext uri="{FF2B5EF4-FFF2-40B4-BE49-F238E27FC236}">
                <a16:creationId xmlns:a16="http://schemas.microsoft.com/office/drawing/2014/main" id="{7DFCBEA5-8280-4025-B259-5CAA60FA50A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L’économie des jetons</a:t>
            </a:r>
          </a:p>
        </p:txBody>
      </p:sp>
      <p:sp>
        <p:nvSpPr>
          <p:cNvPr id="13315" name="Espace réservé du contenu 7">
            <a:extLst>
              <a:ext uri="{FF2B5EF4-FFF2-40B4-BE49-F238E27FC236}">
                <a16:creationId xmlns:a16="http://schemas.microsoft.com/office/drawing/2014/main" id="{104A88C1-4988-4242-8C85-18D198E5CF0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fr-FR"/>
              <a:t>Most importantly, to materialize externalities and create monetary incentives in situation where markets do not exist, through micro-payments.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3316" name="Espace réservé de la date 12">
            <a:extLst>
              <a:ext uri="{FF2B5EF4-FFF2-40B4-BE49-F238E27FC236}">
                <a16:creationId xmlns:a16="http://schemas.microsoft.com/office/drawing/2014/main" id="{248DB002-73A0-4952-BEF9-CE319AB6216D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D0EA912-E221-4474-9CFE-E4A6A3A3D2B0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3317" name="Espace réservé du pied de page 4">
            <a:extLst>
              <a:ext uri="{FF2B5EF4-FFF2-40B4-BE49-F238E27FC236}">
                <a16:creationId xmlns:a16="http://schemas.microsoft.com/office/drawing/2014/main" id="{18A9498A-58AA-4C5D-9C99-05DE52E21BC1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3318" name="Espace réservé du numéro de diapositive 5">
            <a:extLst>
              <a:ext uri="{FF2B5EF4-FFF2-40B4-BE49-F238E27FC236}">
                <a16:creationId xmlns:a16="http://schemas.microsoft.com/office/drawing/2014/main" id="{B536EE9C-33D7-424E-9FC6-CBBFD8FADCC9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AC3EA14-5CF1-4556-806C-9201C8D64067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6">
            <a:extLst>
              <a:ext uri="{FF2B5EF4-FFF2-40B4-BE49-F238E27FC236}">
                <a16:creationId xmlns:a16="http://schemas.microsoft.com/office/drawing/2014/main" id="{DAC05AF5-7AB7-48C5-8538-8A38A1688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Les smart contracts</a:t>
            </a:r>
          </a:p>
        </p:txBody>
      </p:sp>
      <p:sp>
        <p:nvSpPr>
          <p:cNvPr id="14339" name="Espace réservé du contenu 7">
            <a:extLst>
              <a:ext uri="{FF2B5EF4-FFF2-40B4-BE49-F238E27FC236}">
                <a16:creationId xmlns:a16="http://schemas.microsoft.com/office/drawing/2014/main" id="{9257E64A-DD53-4A27-9EBC-C8E34506A52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Philip K. Dick, Ubik, 1969</a:t>
            </a:r>
          </a:p>
          <a:p>
            <a:pPr eaLnBrk="1" hangingPunct="1"/>
            <a:r>
              <a:rPr lang="fr-FR" altLang="fr-FR"/>
              <a:t>Joe Chip, testeur d’anti-precog</a:t>
            </a:r>
          </a:p>
          <a:p>
            <a:pPr eaLnBrk="1" hangingPunct="1"/>
            <a:r>
              <a:rPr lang="fr-FR" altLang="fr-FR"/>
              <a:t>Négocie avec une conciergerie automatique l’envoi de robots nettoyeurs</a:t>
            </a:r>
          </a:p>
          <a:p>
            <a:pPr eaLnBrk="1" hangingPunct="1"/>
            <a:r>
              <a:rPr lang="fr-FR" altLang="fr-FR"/>
              <a:t>Demande de prêt instantané refusée car sa note a été abaissée de GGG à GGGG</a:t>
            </a:r>
          </a:p>
          <a:p>
            <a:pPr eaLnBrk="1" hangingPunct="1"/>
            <a:r>
              <a:rPr lang="fr-FR" altLang="fr-FR"/>
              <a:t>10 cent pour allumer la machine à café, 5 cent pour ouvrir la porte d’entrée,</a:t>
            </a:r>
          </a:p>
          <a:p>
            <a:pPr eaLnBrk="1" hangingPunct="1"/>
            <a:r>
              <a:rPr lang="fr-FR" altLang="fr-FR"/>
              <a:t>10 cent pour ouvrir la porte du frigo, 5 pour prendre la crème</a:t>
            </a:r>
          </a:p>
          <a:p>
            <a:pPr eaLnBrk="1" hangingPunct="1"/>
            <a:r>
              <a:rPr lang="fr-FR" altLang="fr-FR"/>
              <a:t>L’économie de la micro-transaction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4340" name="Espace réservé de la date 12">
            <a:extLst>
              <a:ext uri="{FF2B5EF4-FFF2-40B4-BE49-F238E27FC236}">
                <a16:creationId xmlns:a16="http://schemas.microsoft.com/office/drawing/2014/main" id="{8B16FBE8-F66D-4D73-B177-9729B9F70D8E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C6034E1-EE8A-478B-A0B3-C0854048EFAB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4341" name="Espace réservé du pied de page 4">
            <a:extLst>
              <a:ext uri="{FF2B5EF4-FFF2-40B4-BE49-F238E27FC236}">
                <a16:creationId xmlns:a16="http://schemas.microsoft.com/office/drawing/2014/main" id="{080BFC95-06C9-4631-9BF9-7DAEC9785754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4342" name="Espace réservé du numéro de diapositive 5">
            <a:extLst>
              <a:ext uri="{FF2B5EF4-FFF2-40B4-BE49-F238E27FC236}">
                <a16:creationId xmlns:a16="http://schemas.microsoft.com/office/drawing/2014/main" id="{F9972813-DCDE-4EF2-BE1C-CD788408D65E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DDF095E-31C3-44C0-877B-4286153CADBE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6">
            <a:extLst>
              <a:ext uri="{FF2B5EF4-FFF2-40B4-BE49-F238E27FC236}">
                <a16:creationId xmlns:a16="http://schemas.microsoft.com/office/drawing/2014/main" id="{BAAD4433-759B-4F7C-9F82-10F27EEF5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liquéfaction du monde physique</a:t>
            </a:r>
          </a:p>
        </p:txBody>
      </p:sp>
      <p:sp>
        <p:nvSpPr>
          <p:cNvPr id="15363" name="Espace réservé du contenu 7">
            <a:extLst>
              <a:ext uri="{FF2B5EF4-FFF2-40B4-BE49-F238E27FC236}">
                <a16:creationId xmlns:a16="http://schemas.microsoft.com/office/drawing/2014/main" id="{436AC597-78AC-4E6B-9D3A-809DC03F0A4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Daniel Suarez, Daemon, 2006</a:t>
            </a:r>
          </a:p>
          <a:p>
            <a:pPr eaLnBrk="1" hangingPunct="1"/>
            <a:r>
              <a:rPr lang="fr-FR" altLang="fr-FR"/>
              <a:t>Le daemon est un programme informatique résidant qui exécute des tâches pré-programmées</a:t>
            </a:r>
          </a:p>
          <a:p>
            <a:pPr eaLnBrk="1" hangingPunct="1"/>
            <a:r>
              <a:rPr lang="fr-FR" altLang="fr-FR"/>
              <a:t>Matthew Sobol est mort, mais a programmé des objets pour exécuter des « contrats »</a:t>
            </a:r>
          </a:p>
          <a:p>
            <a:pPr eaLnBrk="1" hangingPunct="1"/>
            <a:r>
              <a:rPr lang="fr-FR" altLang="fr-FR"/>
              <a:t>Le daemon trace les événements dans le monde physique grâce à des capteurs</a:t>
            </a:r>
          </a:p>
          <a:p>
            <a:pPr eaLnBrk="1" hangingPunct="1"/>
            <a:r>
              <a:rPr lang="fr-FR" altLang="fr-FR"/>
              <a:t>Il analyse les news sur Internet pour vérifier le déroulement des séquences programmées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5364" name="Espace réservé de la date 12">
            <a:extLst>
              <a:ext uri="{FF2B5EF4-FFF2-40B4-BE49-F238E27FC236}">
                <a16:creationId xmlns:a16="http://schemas.microsoft.com/office/drawing/2014/main" id="{DB2CF1B1-2AAF-4465-A153-0DCE61364120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123CBAC-CAAA-4DF2-A1CF-B37F306078D0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5365" name="Espace réservé du pied de page 4">
            <a:extLst>
              <a:ext uri="{FF2B5EF4-FFF2-40B4-BE49-F238E27FC236}">
                <a16:creationId xmlns:a16="http://schemas.microsoft.com/office/drawing/2014/main" id="{94E5BC0E-97AC-4589-8F68-CA825DC13B7A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5366" name="Espace réservé du numéro de diapositive 5">
            <a:extLst>
              <a:ext uri="{FF2B5EF4-FFF2-40B4-BE49-F238E27FC236}">
                <a16:creationId xmlns:a16="http://schemas.microsoft.com/office/drawing/2014/main" id="{41B7CE85-60D2-4C57-96E7-80A86FCFC6D1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833F5C-24FC-4A9F-AE31-D6D37679A270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6">
            <a:extLst>
              <a:ext uri="{FF2B5EF4-FFF2-40B4-BE49-F238E27FC236}">
                <a16:creationId xmlns:a16="http://schemas.microsoft.com/office/drawing/2014/main" id="{61D0D1FC-1047-4C93-9425-48888DDEFF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liquéfaction du monde physique</a:t>
            </a:r>
          </a:p>
        </p:txBody>
      </p:sp>
      <p:sp>
        <p:nvSpPr>
          <p:cNvPr id="16387" name="Espace réservé du contenu 7">
            <a:extLst>
              <a:ext uri="{FF2B5EF4-FFF2-40B4-BE49-F238E27FC236}">
                <a16:creationId xmlns:a16="http://schemas.microsoft.com/office/drawing/2014/main" id="{463ED8F0-E14E-4C19-8E10-5EAAF0088E5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Blockchain du diamant : everledger</a:t>
            </a:r>
          </a:p>
          <a:p>
            <a:pPr eaLnBrk="1" hangingPunct="1"/>
            <a:endParaRPr lang="fr-FR" altLang="fr-FR" u="sng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6388" name="Espace réservé de la date 12">
            <a:extLst>
              <a:ext uri="{FF2B5EF4-FFF2-40B4-BE49-F238E27FC236}">
                <a16:creationId xmlns:a16="http://schemas.microsoft.com/office/drawing/2014/main" id="{97F43CE5-4E74-4FF1-8C58-74319DE58665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0BA57CFA-497E-45D6-A6BF-F703FA9DB74D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6389" name="Espace réservé du pied de page 4">
            <a:extLst>
              <a:ext uri="{FF2B5EF4-FFF2-40B4-BE49-F238E27FC236}">
                <a16:creationId xmlns:a16="http://schemas.microsoft.com/office/drawing/2014/main" id="{8345B573-6BB8-4A17-9D06-BC17B5241DD4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6390" name="Espace réservé du numéro de diapositive 5">
            <a:extLst>
              <a:ext uri="{FF2B5EF4-FFF2-40B4-BE49-F238E27FC236}">
                <a16:creationId xmlns:a16="http://schemas.microsoft.com/office/drawing/2014/main" id="{EAABABFD-65AA-4D36-86EF-629260806BC0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E8844BA-FDB9-47E4-8106-BDC29F45A030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16391" name="Picture 7" descr="Everledger Blockchain Diamond metadata thumbprint">
            <a:extLst>
              <a:ext uri="{FF2B5EF4-FFF2-40B4-BE49-F238E27FC236}">
                <a16:creationId xmlns:a16="http://schemas.microsoft.com/office/drawing/2014/main" id="{D26B4C8D-6F0E-42D0-B58E-67B61F492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808288"/>
            <a:ext cx="5761037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7143A2BE-DBCF-443E-BCD6-C3C29176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Blockchains privées/publiques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A01F861E-F7E6-4169-BB8F-DB5162FAD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DA3ACA-CD5D-4853-9694-2E4E3040F645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15655-D670-467A-B2D2-8C09B618744B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598E-F3EB-4101-9207-A306EFECD7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re 6">
            <a:extLst>
              <a:ext uri="{FF2B5EF4-FFF2-40B4-BE49-F238E27FC236}">
                <a16:creationId xmlns:a16="http://schemas.microsoft.com/office/drawing/2014/main" id="{809D627B-E9CC-47AF-9720-9F927A9ABBC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Permissions</a:t>
            </a:r>
          </a:p>
        </p:txBody>
      </p:sp>
      <p:sp>
        <p:nvSpPr>
          <p:cNvPr id="31747" name="Espace réservé de la date 12">
            <a:extLst>
              <a:ext uri="{FF2B5EF4-FFF2-40B4-BE49-F238E27FC236}">
                <a16:creationId xmlns:a16="http://schemas.microsoft.com/office/drawing/2014/main" id="{566F3DFC-4C79-4031-8A13-AB89AB76FBD5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DB8D550-001C-4EC5-B529-A7555EF61FCA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1748" name="Espace réservé du pied de page 4">
            <a:extLst>
              <a:ext uri="{FF2B5EF4-FFF2-40B4-BE49-F238E27FC236}">
                <a16:creationId xmlns:a16="http://schemas.microsoft.com/office/drawing/2014/main" id="{650481A0-0A44-48BC-8A36-756014811856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1749" name="Espace réservé du numéro de diapositive 5">
            <a:extLst>
              <a:ext uri="{FF2B5EF4-FFF2-40B4-BE49-F238E27FC236}">
                <a16:creationId xmlns:a16="http://schemas.microsoft.com/office/drawing/2014/main" id="{6E11431A-5004-4E36-B740-328894BFB947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D6BF8033-99A6-4231-B828-93A1A41E68CD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4B2D32-3623-4E63-861E-3DE2EE978212}"/>
              </a:ext>
            </a:extLst>
          </p:cNvPr>
          <p:cNvGraphicFramePr>
            <a:graphicFrameLocks noGrp="1"/>
          </p:cNvGraphicFramePr>
          <p:nvPr/>
        </p:nvGraphicFramePr>
        <p:xfrm>
          <a:off x="1331913" y="2060575"/>
          <a:ext cx="6592887" cy="2449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7144">
                  <a:extLst>
                    <a:ext uri="{9D8B030D-6E8A-4147-A177-3AD203B41FA5}">
                      <a16:colId xmlns:a16="http://schemas.microsoft.com/office/drawing/2014/main" val="503217469"/>
                    </a:ext>
                  </a:extLst>
                </a:gridCol>
                <a:gridCol w="2197871">
                  <a:extLst>
                    <a:ext uri="{9D8B030D-6E8A-4147-A177-3AD203B41FA5}">
                      <a16:colId xmlns:a16="http://schemas.microsoft.com/office/drawing/2014/main" val="2907663335"/>
                    </a:ext>
                  </a:extLst>
                </a:gridCol>
                <a:gridCol w="2197871">
                  <a:extLst>
                    <a:ext uri="{9D8B030D-6E8A-4147-A177-3AD203B41FA5}">
                      <a16:colId xmlns:a16="http://schemas.microsoft.com/office/drawing/2014/main" val="2429333250"/>
                    </a:ext>
                  </a:extLst>
                </a:gridCol>
              </a:tblGrid>
              <a:tr h="816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Permission de lecture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Sans permission de lecture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59512002"/>
                  </a:ext>
                </a:extLst>
              </a:tr>
              <a:tr h="816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Permission d'écriture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Blockchain privée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Blockchain gouvernementale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Ex: Delaware IPO</a:t>
                      </a: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2249850384"/>
                  </a:ext>
                </a:extLst>
              </a:tr>
              <a:tr h="816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Sans permission d'écriture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Surveillance/données privées/confidentielles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Blockchain publique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8984808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0853BADE-878D-45F6-A10A-5F7A4D5B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Externalité négative de minage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EE606F29-A61B-4AC3-A605-B9B8F01FA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CD4CCE-59AE-4EF6-A96B-BDD8D180AC28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E52B8-62EE-4CDB-8FB6-3F62FD29B872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EAE6A-B019-45D2-A27B-182BB1FD4D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re 6">
            <a:extLst>
              <a:ext uri="{FF2B5EF4-FFF2-40B4-BE49-F238E27FC236}">
                <a16:creationId xmlns:a16="http://schemas.microsoft.com/office/drawing/2014/main" id="{235368E5-FDF1-4259-B3D6-3FAB1CA4A7F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Le matériel</a:t>
            </a:r>
          </a:p>
        </p:txBody>
      </p:sp>
      <p:sp>
        <p:nvSpPr>
          <p:cNvPr id="33795" name="Espace réservé du contenu 7">
            <a:extLst>
              <a:ext uri="{FF2B5EF4-FFF2-40B4-BE49-F238E27FC236}">
                <a16:creationId xmlns:a16="http://schemas.microsoft.com/office/drawing/2014/main" id="{7D392D90-F3A7-45F7-8637-72EEA475267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Bitcoin mining: peu profitable pour un mineur individuel</a:t>
            </a:r>
          </a:p>
          <a:p>
            <a:pPr eaLnBrk="1" hangingPunct="1"/>
            <a:r>
              <a:rPr lang="fr-FR" altLang="fr-FR"/>
              <a:t>Asic Butterfly Monarch 700 (SHA-256): 250 EUR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33796" name="Espace réservé de la date 12">
            <a:extLst>
              <a:ext uri="{FF2B5EF4-FFF2-40B4-BE49-F238E27FC236}">
                <a16:creationId xmlns:a16="http://schemas.microsoft.com/office/drawing/2014/main" id="{C5BD8726-3F82-44C1-A82F-45D5C80EDB5F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A1E3B4D-167E-4B8E-B92B-EF11809DB90C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3797" name="Espace réservé du pied de page 4">
            <a:extLst>
              <a:ext uri="{FF2B5EF4-FFF2-40B4-BE49-F238E27FC236}">
                <a16:creationId xmlns:a16="http://schemas.microsoft.com/office/drawing/2014/main" id="{B634E0D5-1B6F-436F-BCA8-758357E8EF6A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3798" name="Espace réservé du numéro de diapositive 5">
            <a:extLst>
              <a:ext uri="{FF2B5EF4-FFF2-40B4-BE49-F238E27FC236}">
                <a16:creationId xmlns:a16="http://schemas.microsoft.com/office/drawing/2014/main" id="{AE528623-08A7-4986-9341-64434F26216C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73C1105-57AC-4DC4-934B-69C737F131E4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33799" name="Picture 8">
            <a:extLst>
              <a:ext uri="{FF2B5EF4-FFF2-40B4-BE49-F238E27FC236}">
                <a16:creationId xmlns:a16="http://schemas.microsoft.com/office/drawing/2014/main" id="{3106E03C-3109-46F5-850F-2A8DF1422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492375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re 6">
            <a:extLst>
              <a:ext uri="{FF2B5EF4-FFF2-40B4-BE49-F238E27FC236}">
                <a16:creationId xmlns:a16="http://schemas.microsoft.com/office/drawing/2014/main" id="{F7B85B91-BBCC-4226-AA64-63CB8A79017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Mining farms et pools</a:t>
            </a:r>
          </a:p>
        </p:txBody>
      </p:sp>
      <p:sp>
        <p:nvSpPr>
          <p:cNvPr id="34819" name="Espace réservé du contenu 7">
            <a:extLst>
              <a:ext uri="{FF2B5EF4-FFF2-40B4-BE49-F238E27FC236}">
                <a16:creationId xmlns:a16="http://schemas.microsoft.com/office/drawing/2014/main" id="{81CAD09E-5A7E-4D9A-97D8-AC55CEF018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3038" y="1557338"/>
            <a:ext cx="7210425" cy="1676400"/>
          </a:xfrm>
        </p:spPr>
        <p:txBody>
          <a:bodyPr/>
          <a:lstStyle/>
          <a:p>
            <a:pPr eaLnBrk="1" hangingPunct="1"/>
            <a:r>
              <a:rPr lang="fr-FR" altLang="fr-FR"/>
              <a:t>Exemple: haoBTC, Kangding, Sichuan; Nov. 2016</a:t>
            </a:r>
          </a:p>
          <a:p>
            <a:pPr eaLnBrk="1" hangingPunct="1"/>
            <a:r>
              <a:rPr lang="fr-FR" altLang="fr-FR"/>
              <a:t>USD 600000-USD 700000 à construire</a:t>
            </a:r>
          </a:p>
          <a:p>
            <a:pPr eaLnBrk="1" hangingPunct="1"/>
            <a:r>
              <a:rPr lang="fr-FR" altLang="fr-FR"/>
              <a:t>USD 242000 en coût opérationnel par an</a:t>
            </a:r>
          </a:p>
          <a:p>
            <a:pPr eaLnBrk="1" hangingPunct="1"/>
            <a:r>
              <a:rPr lang="fr-FR" altLang="fr-FR"/>
              <a:t>L’électricité est la composant e principale des coûts (USD 219000); nécessite de l’électricité bon march à proxitimité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34820" name="Espace réservé de la date 12">
            <a:extLst>
              <a:ext uri="{FF2B5EF4-FFF2-40B4-BE49-F238E27FC236}">
                <a16:creationId xmlns:a16="http://schemas.microsoft.com/office/drawing/2014/main" id="{05742B41-5565-489A-9DE9-2A5C902F561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3327FBD-6514-4972-B825-2B5DC6B6ED36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4821" name="Espace réservé du pied de page 4">
            <a:extLst>
              <a:ext uri="{FF2B5EF4-FFF2-40B4-BE49-F238E27FC236}">
                <a16:creationId xmlns:a16="http://schemas.microsoft.com/office/drawing/2014/main" id="{6A12D494-4FC0-41B2-A9DB-7496B63F2A5B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4822" name="Espace réservé du numéro de diapositive 5">
            <a:extLst>
              <a:ext uri="{FF2B5EF4-FFF2-40B4-BE49-F238E27FC236}">
                <a16:creationId xmlns:a16="http://schemas.microsoft.com/office/drawing/2014/main" id="{EEDB9FB2-9099-417C-9DC9-0DA1B261F3ED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8750C1F-6826-4228-AD07-5772E8EE1DA7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34823" name="Picture 2" descr="HaoBTC">
            <a:extLst>
              <a:ext uri="{FF2B5EF4-FFF2-40B4-BE49-F238E27FC236}">
                <a16:creationId xmlns:a16="http://schemas.microsoft.com/office/drawing/2014/main" id="{D2D5D903-E885-455C-9657-00805FE38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860800"/>
            <a:ext cx="3387725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re 6">
            <a:extLst>
              <a:ext uri="{FF2B5EF4-FFF2-40B4-BE49-F238E27FC236}">
                <a16:creationId xmlns:a16="http://schemas.microsoft.com/office/drawing/2014/main" id="{1C8D6773-91A5-4AEC-811A-3CFFB726A40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GPU ethereum mining rig</a:t>
            </a:r>
          </a:p>
        </p:txBody>
      </p:sp>
      <p:sp>
        <p:nvSpPr>
          <p:cNvPr id="35843" name="Espace réservé de la date 12">
            <a:extLst>
              <a:ext uri="{FF2B5EF4-FFF2-40B4-BE49-F238E27FC236}">
                <a16:creationId xmlns:a16="http://schemas.microsoft.com/office/drawing/2014/main" id="{227B4D3B-6A58-46F6-A50C-65593CB9D345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825CA0F-FFC7-4369-A677-1FA2F652B5A7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5844" name="Espace réservé du pied de page 4">
            <a:extLst>
              <a:ext uri="{FF2B5EF4-FFF2-40B4-BE49-F238E27FC236}">
                <a16:creationId xmlns:a16="http://schemas.microsoft.com/office/drawing/2014/main" id="{4B2BF304-A92F-4DDC-A189-CD5F0D7A112F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5845" name="Espace réservé du numéro de diapositive 5">
            <a:extLst>
              <a:ext uri="{FF2B5EF4-FFF2-40B4-BE49-F238E27FC236}">
                <a16:creationId xmlns:a16="http://schemas.microsoft.com/office/drawing/2014/main" id="{3424160B-A226-495E-8D00-9725E63951A7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D7020A49-6C25-4E48-816D-BCF16A9BDEB3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35846" name="Picture 10">
            <a:extLst>
              <a:ext uri="{FF2B5EF4-FFF2-40B4-BE49-F238E27FC236}">
                <a16:creationId xmlns:a16="http://schemas.microsoft.com/office/drawing/2014/main" id="{E3AD670A-EB54-4F87-B47B-90286FDF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6775"/>
            <a:ext cx="24415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11">
            <a:extLst>
              <a:ext uri="{FF2B5EF4-FFF2-40B4-BE49-F238E27FC236}">
                <a16:creationId xmlns:a16="http://schemas.microsoft.com/office/drawing/2014/main" id="{A6807E89-D8B9-4BB6-BA1A-83C8E88E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1646238"/>
            <a:ext cx="345598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Espace réservé du contenu 7">
            <a:extLst>
              <a:ext uri="{FF2B5EF4-FFF2-40B4-BE49-F238E27FC236}">
                <a16:creationId xmlns:a16="http://schemas.microsoft.com/office/drawing/2014/main" id="{E98A530C-7961-46AD-BD9A-BD4353DD506E}"/>
              </a:ext>
            </a:extLst>
          </p:cNvPr>
          <p:cNvSpPr txBox="1">
            <a:spLocks/>
          </p:cNvSpPr>
          <p:nvPr/>
        </p:nvSpPr>
        <p:spPr bwMode="auto">
          <a:xfrm>
            <a:off x="1042988" y="4654550"/>
            <a:ext cx="72104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5 GPU rig; Genesis mining farm, Iceland, 2016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6">
            <a:extLst>
              <a:ext uri="{FF2B5EF4-FFF2-40B4-BE49-F238E27FC236}">
                <a16:creationId xmlns:a16="http://schemas.microsoft.com/office/drawing/2014/main" id="{A3276C2F-F5A9-487C-BE71-F2AE61773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Introduction</a:t>
            </a:r>
          </a:p>
        </p:txBody>
      </p:sp>
      <p:sp>
        <p:nvSpPr>
          <p:cNvPr id="5123" name="Espace réservé de la date 12">
            <a:extLst>
              <a:ext uri="{FF2B5EF4-FFF2-40B4-BE49-F238E27FC236}">
                <a16:creationId xmlns:a16="http://schemas.microsoft.com/office/drawing/2014/main" id="{A17DD9ED-B193-4599-B8B0-4BD084559FE0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205E5A9-3928-49AE-BAF5-38EBA6D99B2B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124" name="Espace réservé du pied de page 4">
            <a:extLst>
              <a:ext uri="{FF2B5EF4-FFF2-40B4-BE49-F238E27FC236}">
                <a16:creationId xmlns:a16="http://schemas.microsoft.com/office/drawing/2014/main" id="{F9FC2734-AD5E-4C79-8C27-E19B376F4E8F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125" name="Espace réservé du numéro de diapositive 5">
            <a:extLst>
              <a:ext uri="{FF2B5EF4-FFF2-40B4-BE49-F238E27FC236}">
                <a16:creationId xmlns:a16="http://schemas.microsoft.com/office/drawing/2014/main" id="{44B5F8D3-C3CD-4C21-AFDF-AE98B5AD30D2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A4BC6CD-C545-4B0B-B382-1DC114F917F3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5126" name="Picture 2">
            <a:extLst>
              <a:ext uri="{FF2B5EF4-FFF2-40B4-BE49-F238E27FC236}">
                <a16:creationId xmlns:a16="http://schemas.microsoft.com/office/drawing/2014/main" id="{63F13290-1094-467D-AEE0-E35D4EB28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341438"/>
            <a:ext cx="2738437" cy="36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re 6">
            <a:extLst>
              <a:ext uri="{FF2B5EF4-FFF2-40B4-BE49-F238E27FC236}">
                <a16:creationId xmlns:a16="http://schemas.microsoft.com/office/drawing/2014/main" id="{156D57DF-5D8D-42FE-AAF1-AC803E64A55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Le processus de minage</a:t>
            </a:r>
          </a:p>
        </p:txBody>
      </p:sp>
      <p:sp>
        <p:nvSpPr>
          <p:cNvPr id="36867" name="Espace réservé du contenu 7">
            <a:extLst>
              <a:ext uri="{FF2B5EF4-FFF2-40B4-BE49-F238E27FC236}">
                <a16:creationId xmlns:a16="http://schemas.microsoft.com/office/drawing/2014/main" id="{12DBA582-15B7-4A1F-B81E-338811E93E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43038" y="1557338"/>
            <a:ext cx="7210425" cy="1008062"/>
          </a:xfrm>
        </p:spPr>
        <p:txBody>
          <a:bodyPr/>
          <a:lstStyle/>
          <a:p>
            <a:pPr eaLnBrk="1" hangingPunct="1"/>
            <a:r>
              <a:rPr lang="fr-FR" altLang="fr-FR"/>
              <a:t>Externalité positive liée à la sécurité</a:t>
            </a:r>
          </a:p>
          <a:p>
            <a:pPr eaLnBrk="1" hangingPunct="1"/>
            <a:r>
              <a:rPr lang="fr-FR" altLang="fr-FR"/>
              <a:t>Externalité négative liée à la difficulté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36868" name="Espace réservé de la date 12">
            <a:extLst>
              <a:ext uri="{FF2B5EF4-FFF2-40B4-BE49-F238E27FC236}">
                <a16:creationId xmlns:a16="http://schemas.microsoft.com/office/drawing/2014/main" id="{D6492EA8-B11A-49BD-9F05-5071344027E9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A6B085BF-496B-44FC-A1FA-FE1313785C74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6869" name="Espace réservé du pied de page 4">
            <a:extLst>
              <a:ext uri="{FF2B5EF4-FFF2-40B4-BE49-F238E27FC236}">
                <a16:creationId xmlns:a16="http://schemas.microsoft.com/office/drawing/2014/main" id="{BF1C0B7C-670A-4D59-A61E-EDB4080E01E3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6870" name="Espace réservé du numéro de diapositive 5">
            <a:extLst>
              <a:ext uri="{FF2B5EF4-FFF2-40B4-BE49-F238E27FC236}">
                <a16:creationId xmlns:a16="http://schemas.microsoft.com/office/drawing/2014/main" id="{BF402623-2887-4E20-81CB-46EFAA8B2830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019656A-0F73-45FB-9E4F-DBA843FB66C5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36871" name="Picture 1">
            <a:extLst>
              <a:ext uri="{FF2B5EF4-FFF2-40B4-BE49-F238E27FC236}">
                <a16:creationId xmlns:a16="http://schemas.microsoft.com/office/drawing/2014/main" id="{D0AD22E9-2B39-4CD4-8313-A561DE21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370138"/>
            <a:ext cx="5472112" cy="384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6">
            <a:extLst>
              <a:ext uri="{FF2B5EF4-FFF2-40B4-BE49-F238E27FC236}">
                <a16:creationId xmlns:a16="http://schemas.microsoft.com/office/drawing/2014/main" id="{4ECB58F3-F99D-4FB2-B4EA-6CF038F92EA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Comparaison blockchain privée/publique</a:t>
            </a:r>
          </a:p>
        </p:txBody>
      </p:sp>
      <p:sp>
        <p:nvSpPr>
          <p:cNvPr id="37891" name="Espace réservé de la date 12">
            <a:extLst>
              <a:ext uri="{FF2B5EF4-FFF2-40B4-BE49-F238E27FC236}">
                <a16:creationId xmlns:a16="http://schemas.microsoft.com/office/drawing/2014/main" id="{2BCD5815-BA17-49A4-94A1-B8D51419C37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9C04E77F-21BA-47BB-B13B-96179A8ADA4D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7892" name="Espace réservé du pied de page 4">
            <a:extLst>
              <a:ext uri="{FF2B5EF4-FFF2-40B4-BE49-F238E27FC236}">
                <a16:creationId xmlns:a16="http://schemas.microsoft.com/office/drawing/2014/main" id="{9C520EF8-B88A-4B63-A625-DA4B78001C86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7893" name="Espace réservé du numéro de diapositive 5">
            <a:extLst>
              <a:ext uri="{FF2B5EF4-FFF2-40B4-BE49-F238E27FC236}">
                <a16:creationId xmlns:a16="http://schemas.microsoft.com/office/drawing/2014/main" id="{5E8343D6-A03A-44E9-ACCE-472FD11922B8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17E66E2-9708-43BC-B41F-3D137D0DAFD0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206995-BC1F-4F78-99FF-5F2773E6AFC3}"/>
              </a:ext>
            </a:extLst>
          </p:cNvPr>
          <p:cNvGraphicFramePr>
            <a:graphicFrameLocks noGrp="1"/>
          </p:cNvGraphicFramePr>
          <p:nvPr/>
        </p:nvGraphicFramePr>
        <p:xfrm>
          <a:off x="2051050" y="1916113"/>
          <a:ext cx="4654550" cy="2714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7248">
                  <a:extLst>
                    <a:ext uri="{9D8B030D-6E8A-4147-A177-3AD203B41FA5}">
                      <a16:colId xmlns:a16="http://schemas.microsoft.com/office/drawing/2014/main" val="434120615"/>
                    </a:ext>
                  </a:extLst>
                </a:gridCol>
                <a:gridCol w="833651">
                  <a:extLst>
                    <a:ext uri="{9D8B030D-6E8A-4147-A177-3AD203B41FA5}">
                      <a16:colId xmlns:a16="http://schemas.microsoft.com/office/drawing/2014/main" val="2575423600"/>
                    </a:ext>
                  </a:extLst>
                </a:gridCol>
                <a:gridCol w="833651">
                  <a:extLst>
                    <a:ext uri="{9D8B030D-6E8A-4147-A177-3AD203B41FA5}">
                      <a16:colId xmlns:a16="http://schemas.microsoft.com/office/drawing/2014/main" val="4230479864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Privée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Publique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3332572472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Gouvernance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-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811354736"/>
                  </a:ext>
                </a:extLst>
              </a:tr>
              <a:tr h="54292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Externalités indirectes liées</a:t>
                      </a:r>
                      <a:br>
                        <a:rPr lang="fr-FR" sz="1100" u="none" strike="noStrike">
                          <a:effectLst/>
                        </a:rPr>
                      </a:br>
                      <a:r>
                        <a:rPr lang="fr-FR" sz="1100" u="none" strike="noStrike">
                          <a:effectLst/>
                        </a:rPr>
                        <a:t> aux plateformes multi-versants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0/+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3714728552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Externalités de minage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-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1994368490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Efficacité de la preuve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-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1369654694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Responsabilité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-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672594345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Ouverture et interopérabilité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-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1249622228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Confidentialité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0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2883833193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Monétisation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>
                          <a:effectLst/>
                        </a:rPr>
                        <a:t>+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dirty="0">
                          <a:effectLst/>
                        </a:rPr>
                        <a:t>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0" marB="0" anchor="b"/>
                </a:tc>
                <a:extLst>
                  <a:ext uri="{0D108BD9-81ED-4DB2-BD59-A6C34878D82A}">
                    <a16:rowId xmlns:a16="http://schemas.microsoft.com/office/drawing/2014/main" val="3717220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CD617531-4C9E-4C68-8EC4-3017F21A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Blockchain et économie de la sécurité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BE197C6D-5572-404B-A687-3095A4D9E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B58AD2-54EF-4DAA-873A-1799501ABC65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4EFCF-FE3E-430D-88FF-E311BC85275C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97A31-252B-4074-9233-87B84FFA6A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re 6">
            <a:extLst>
              <a:ext uri="{FF2B5EF4-FFF2-40B4-BE49-F238E27FC236}">
                <a16:creationId xmlns:a16="http://schemas.microsoft.com/office/drawing/2014/main" id="{24D52EE8-E90B-4ADA-924E-6EA4418E689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Enjeux économiques de la sécurité informatique</a:t>
            </a:r>
          </a:p>
        </p:txBody>
      </p:sp>
      <p:sp>
        <p:nvSpPr>
          <p:cNvPr id="39939" name="Espace réservé du contenu 7">
            <a:extLst>
              <a:ext uri="{FF2B5EF4-FFF2-40B4-BE49-F238E27FC236}">
                <a16:creationId xmlns:a16="http://schemas.microsoft.com/office/drawing/2014/main" id="{A2E7A902-195A-48E7-BC6C-C92CA87947B4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Bien public : non-rival, non-excluable</a:t>
            </a:r>
          </a:p>
          <a:p>
            <a:pPr eaLnBrk="1" hangingPunct="1"/>
            <a:r>
              <a:rPr lang="fr-FR" altLang="fr-FR"/>
              <a:t>Externalité de réseau et winner-take-all</a:t>
            </a:r>
          </a:p>
          <a:p>
            <a:pPr eaLnBrk="1" hangingPunct="1"/>
            <a:r>
              <a:rPr lang="fr-FR" altLang="fr-FR"/>
              <a:t>Modèles d'affaire basé sur l'échange de données</a:t>
            </a:r>
          </a:p>
          <a:p>
            <a:pPr eaLnBrk="1" hangingPunct="1"/>
            <a:r>
              <a:rPr lang="fr-FR" altLang="fr-FR"/>
              <a:t>Conclusion : sous-investissement du secteur privé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39940" name="Espace réservé de la date 12">
            <a:extLst>
              <a:ext uri="{FF2B5EF4-FFF2-40B4-BE49-F238E27FC236}">
                <a16:creationId xmlns:a16="http://schemas.microsoft.com/office/drawing/2014/main" id="{50DBDCED-2D8F-414D-A480-871B63CA091E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A10B58C-567B-4B3E-AB98-D38BE8319D8D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39941" name="Espace réservé du pied de page 4">
            <a:extLst>
              <a:ext uri="{FF2B5EF4-FFF2-40B4-BE49-F238E27FC236}">
                <a16:creationId xmlns:a16="http://schemas.microsoft.com/office/drawing/2014/main" id="{F71B6058-7998-4129-9606-E0F458D8509E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39942" name="Espace réservé du numéro de diapositive 5">
            <a:extLst>
              <a:ext uri="{FF2B5EF4-FFF2-40B4-BE49-F238E27FC236}">
                <a16:creationId xmlns:a16="http://schemas.microsoft.com/office/drawing/2014/main" id="{470EDA6F-3853-4010-BA91-CA15F462AFF8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31CE82E-006A-4EF5-B58D-109BA0CFFB39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re 6">
            <a:extLst>
              <a:ext uri="{FF2B5EF4-FFF2-40B4-BE49-F238E27FC236}">
                <a16:creationId xmlns:a16="http://schemas.microsoft.com/office/drawing/2014/main" id="{A89251BD-2806-4880-A527-E4B425416D6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Economie de la sécurité les bénéfices de la blockchain</a:t>
            </a:r>
          </a:p>
        </p:txBody>
      </p:sp>
      <p:sp>
        <p:nvSpPr>
          <p:cNvPr id="40963" name="Espace réservé du contenu 7">
            <a:extLst>
              <a:ext uri="{FF2B5EF4-FFF2-40B4-BE49-F238E27FC236}">
                <a16:creationId xmlns:a16="http://schemas.microsoft.com/office/drawing/2014/main" id="{0754E9FB-F169-429C-8B08-85443B02025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Incitations à sécuriser</a:t>
            </a:r>
          </a:p>
          <a:p>
            <a:pPr eaLnBrk="1" hangingPunct="1"/>
            <a:r>
              <a:rPr lang="fr-FR" altLang="fr-FR"/>
              <a:t>Ne pas pouvoir deviner le gagnant (contre les attques DoS)</a:t>
            </a:r>
          </a:p>
          <a:p>
            <a:pPr eaLnBrk="1" hangingPunct="1"/>
            <a:r>
              <a:rPr lang="fr-FR" altLang="fr-FR"/>
              <a:t>Gouvernance de la gestion des attaques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40964" name="Espace réservé de la date 12">
            <a:extLst>
              <a:ext uri="{FF2B5EF4-FFF2-40B4-BE49-F238E27FC236}">
                <a16:creationId xmlns:a16="http://schemas.microsoft.com/office/drawing/2014/main" id="{8F6B1971-1C31-44A2-B12C-C8B4738AF477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A90468E-A517-42C0-806C-9B63EDD6343A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0965" name="Espace réservé du pied de page 4">
            <a:extLst>
              <a:ext uri="{FF2B5EF4-FFF2-40B4-BE49-F238E27FC236}">
                <a16:creationId xmlns:a16="http://schemas.microsoft.com/office/drawing/2014/main" id="{B5BFF385-1BD3-4A01-AE79-B5AD88B3879B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0966" name="Espace réservé du numéro de diapositive 5">
            <a:extLst>
              <a:ext uri="{FF2B5EF4-FFF2-40B4-BE49-F238E27FC236}">
                <a16:creationId xmlns:a16="http://schemas.microsoft.com/office/drawing/2014/main" id="{DDF6F615-7389-426B-8815-063407208C69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33579E5-5F2D-422B-B0FA-9C4F38BAB655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re 6">
            <a:extLst>
              <a:ext uri="{FF2B5EF4-FFF2-40B4-BE49-F238E27FC236}">
                <a16:creationId xmlns:a16="http://schemas.microsoft.com/office/drawing/2014/main" id="{D3E3CAB4-F119-4AF2-9F54-DCF9ACEC39C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Problème des intermédiaires</a:t>
            </a:r>
          </a:p>
        </p:txBody>
      </p:sp>
      <p:sp>
        <p:nvSpPr>
          <p:cNvPr id="41987" name="Espace réservé de la date 12">
            <a:extLst>
              <a:ext uri="{FF2B5EF4-FFF2-40B4-BE49-F238E27FC236}">
                <a16:creationId xmlns:a16="http://schemas.microsoft.com/office/drawing/2014/main" id="{30A789BE-74E9-41A1-ADC8-53A6597ED593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E7A69A6-3900-489A-8609-7FA623F8871C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1988" name="Espace réservé du pied de page 4">
            <a:extLst>
              <a:ext uri="{FF2B5EF4-FFF2-40B4-BE49-F238E27FC236}">
                <a16:creationId xmlns:a16="http://schemas.microsoft.com/office/drawing/2014/main" id="{C3855BEC-E1A4-42A5-B201-9FE132C8B3F3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1989" name="Espace réservé du numéro de diapositive 5">
            <a:extLst>
              <a:ext uri="{FF2B5EF4-FFF2-40B4-BE49-F238E27FC236}">
                <a16:creationId xmlns:a16="http://schemas.microsoft.com/office/drawing/2014/main" id="{90FF8068-2CFF-4E65-B9AB-4ED03E068CC1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6C236A3-ED8F-4B97-8A59-DE8E0BD698A5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41990" name="Picture 2">
            <a:extLst>
              <a:ext uri="{FF2B5EF4-FFF2-40B4-BE49-F238E27FC236}">
                <a16:creationId xmlns:a16="http://schemas.microsoft.com/office/drawing/2014/main" id="{A87C9979-E9BE-4775-9132-7775A68BF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95375"/>
            <a:ext cx="7434263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re 6">
            <a:extLst>
              <a:ext uri="{FF2B5EF4-FFF2-40B4-BE49-F238E27FC236}">
                <a16:creationId xmlns:a16="http://schemas.microsoft.com/office/drawing/2014/main" id="{2FECBDE9-6576-4461-A1C4-1F76D131C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Problème des intermédiaires</a:t>
            </a:r>
          </a:p>
        </p:txBody>
      </p:sp>
      <p:sp>
        <p:nvSpPr>
          <p:cNvPr id="43011" name="Espace réservé de la date 12">
            <a:extLst>
              <a:ext uri="{FF2B5EF4-FFF2-40B4-BE49-F238E27FC236}">
                <a16:creationId xmlns:a16="http://schemas.microsoft.com/office/drawing/2014/main" id="{781C9AF0-DA89-4AB7-AE8E-E26A80EE42E6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E3A9B99-FE1E-4C19-88BC-34543BCFFA0A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3012" name="Espace réservé du pied de page 4">
            <a:extLst>
              <a:ext uri="{FF2B5EF4-FFF2-40B4-BE49-F238E27FC236}">
                <a16:creationId xmlns:a16="http://schemas.microsoft.com/office/drawing/2014/main" id="{3D5571E3-43A2-424D-91BF-96214ED15961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3013" name="Espace réservé du numéro de diapositive 5">
            <a:extLst>
              <a:ext uri="{FF2B5EF4-FFF2-40B4-BE49-F238E27FC236}">
                <a16:creationId xmlns:a16="http://schemas.microsoft.com/office/drawing/2014/main" id="{F1004E92-66AA-45A8-8F04-2751CD8EAD39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A433BAB-B5AC-4B57-9964-A846D6AC7D9D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43014" name="Picture 1">
            <a:extLst>
              <a:ext uri="{FF2B5EF4-FFF2-40B4-BE49-F238E27FC236}">
                <a16:creationId xmlns:a16="http://schemas.microsoft.com/office/drawing/2014/main" id="{83663651-6C7E-4045-A585-4CE88B7B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700213"/>
            <a:ext cx="74803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B8DC75FB-651D-4B08-95DC-A57DED77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La valeur du bitcoin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E902DE3C-6977-4F74-9E73-32176DDA2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20FCCC-6D7F-4BEC-9C60-E32FE15CE30C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7E695-610C-4BF4-AB45-4198115EEA07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FD62-F33C-487C-A5A3-8416E36527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re 6">
            <a:extLst>
              <a:ext uri="{FF2B5EF4-FFF2-40B4-BE49-F238E27FC236}">
                <a16:creationId xmlns:a16="http://schemas.microsoft.com/office/drawing/2014/main" id="{8DF1F111-4BE1-4C06-9BE0-A3A67FD9BA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Prix du Bitcoin</a:t>
            </a:r>
          </a:p>
        </p:txBody>
      </p:sp>
      <p:sp>
        <p:nvSpPr>
          <p:cNvPr id="45059" name="Espace réservé de la date 12">
            <a:extLst>
              <a:ext uri="{FF2B5EF4-FFF2-40B4-BE49-F238E27FC236}">
                <a16:creationId xmlns:a16="http://schemas.microsoft.com/office/drawing/2014/main" id="{302D33C5-FCE3-4162-AE05-537EDE88813E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89806FC-83A6-485E-AFA2-B6D5337FFC57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5060" name="Espace réservé du pied de page 4">
            <a:extLst>
              <a:ext uri="{FF2B5EF4-FFF2-40B4-BE49-F238E27FC236}">
                <a16:creationId xmlns:a16="http://schemas.microsoft.com/office/drawing/2014/main" id="{ACFBA15C-8B2C-44EA-8848-F68310D6E359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5061" name="Espace réservé du numéro de diapositive 5">
            <a:extLst>
              <a:ext uri="{FF2B5EF4-FFF2-40B4-BE49-F238E27FC236}">
                <a16:creationId xmlns:a16="http://schemas.microsoft.com/office/drawing/2014/main" id="{EB51587E-E10A-4424-8959-A1B322F6EE8D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E45A38B3-37B6-4303-AC96-75A799B18173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45062" name="Picture 1">
            <a:extLst>
              <a:ext uri="{FF2B5EF4-FFF2-40B4-BE49-F238E27FC236}">
                <a16:creationId xmlns:a16="http://schemas.microsoft.com/office/drawing/2014/main" id="{DF571127-848A-433E-974D-84B3CC40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557338"/>
            <a:ext cx="81168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re 6">
            <a:extLst>
              <a:ext uri="{FF2B5EF4-FFF2-40B4-BE49-F238E27FC236}">
                <a16:creationId xmlns:a16="http://schemas.microsoft.com/office/drawing/2014/main" id="{AC59EF64-EC79-401A-9974-E8637BBA05A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valeur du Bitcoin</a:t>
            </a:r>
          </a:p>
        </p:txBody>
      </p:sp>
      <p:sp>
        <p:nvSpPr>
          <p:cNvPr id="46083" name="Espace réservé du contenu 7">
            <a:extLst>
              <a:ext uri="{FF2B5EF4-FFF2-40B4-BE49-F238E27FC236}">
                <a16:creationId xmlns:a16="http://schemas.microsoft.com/office/drawing/2014/main" id="{E07C53C0-F9A6-446D-8CBE-3CC4D2056B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9700" y="1557338"/>
            <a:ext cx="7210425" cy="4525962"/>
          </a:xfrm>
        </p:spPr>
        <p:txBody>
          <a:bodyPr/>
          <a:lstStyle/>
          <a:p>
            <a:pPr eaLnBrk="1" hangingPunct="1"/>
            <a:r>
              <a:rPr lang="fr-FR" altLang="fr-FR"/>
              <a:t>Équilibre entre l’offre et la demande de BTC sur les marché primaire et secondaire</a:t>
            </a:r>
          </a:p>
          <a:p>
            <a:pPr eaLnBrk="1" hangingPunct="1"/>
            <a:r>
              <a:rPr lang="fr-FR" altLang="fr-FR"/>
              <a:t>Marché primaire = création initiale de BTC à travers le processus de minage</a:t>
            </a:r>
          </a:p>
          <a:p>
            <a:pPr eaLnBrk="1" hangingPunct="1"/>
            <a:r>
              <a:rPr lang="fr-FR" altLang="fr-FR"/>
              <a:t>Marché secondaire = valeur sur un échange (bitcoins existent déjà)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46084" name="Espace réservé de la date 12">
            <a:extLst>
              <a:ext uri="{FF2B5EF4-FFF2-40B4-BE49-F238E27FC236}">
                <a16:creationId xmlns:a16="http://schemas.microsoft.com/office/drawing/2014/main" id="{8B9B1D11-1254-44BF-93D3-06920ECC6C49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5B352CC-53F0-424F-9770-0B5EB07BEC6C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6085" name="Espace réservé du pied de page 4">
            <a:extLst>
              <a:ext uri="{FF2B5EF4-FFF2-40B4-BE49-F238E27FC236}">
                <a16:creationId xmlns:a16="http://schemas.microsoft.com/office/drawing/2014/main" id="{F78CB391-6C3C-40D2-A1AE-B37F824CAEFD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6086" name="Espace réservé du numéro de diapositive 5">
            <a:extLst>
              <a:ext uri="{FF2B5EF4-FFF2-40B4-BE49-F238E27FC236}">
                <a16:creationId xmlns:a16="http://schemas.microsoft.com/office/drawing/2014/main" id="{FA3C89CF-264F-44AB-810C-0667B53D30B6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BE4112D-D4E1-499C-8F04-2D43CBE51176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6">
            <a:extLst>
              <a:ext uri="{FF2B5EF4-FFF2-40B4-BE49-F238E27FC236}">
                <a16:creationId xmlns:a16="http://schemas.microsoft.com/office/drawing/2014/main" id="{9C68AEB6-E262-44B8-B65E-518AF6D96C9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Introduction</a:t>
            </a:r>
          </a:p>
        </p:txBody>
      </p:sp>
      <p:sp>
        <p:nvSpPr>
          <p:cNvPr id="6147" name="Espace réservé du contenu 7">
            <a:extLst>
              <a:ext uri="{FF2B5EF4-FFF2-40B4-BE49-F238E27FC236}">
                <a16:creationId xmlns:a16="http://schemas.microsoft.com/office/drawing/2014/main" id="{C5A42BF0-36AC-43AB-A80F-26F821C58A3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On parle beaucoup de la blockchain</a:t>
            </a:r>
          </a:p>
          <a:p>
            <a:pPr eaLnBrk="1" hangingPunct="1"/>
            <a:r>
              <a:rPr lang="fr-FR" altLang="fr-FR"/>
              <a:t>En fait, il existe plusieurs types de blockchains</a:t>
            </a:r>
          </a:p>
          <a:p>
            <a:pPr eaLnBrk="1" hangingPunct="1"/>
            <a:r>
              <a:rPr lang="fr-FR" altLang="fr-FR"/>
              <a:t>Enjeu : transformatif ou disruptif ?</a:t>
            </a:r>
          </a:p>
          <a:p>
            <a:pPr eaLnBrk="1" hangingPunct="1"/>
            <a:r>
              <a:rPr lang="fr-FR" altLang="fr-FR"/>
              <a:t>Quelles sont les applications économiques, les modèles de startups ?</a:t>
            </a:r>
          </a:p>
          <a:p>
            <a:pPr eaLnBrk="1" hangingPunct="1"/>
            <a:r>
              <a:rPr lang="fr-FR" altLang="fr-FR"/>
              <a:t>Quels business modèles autour des blockchains</a:t>
            </a:r>
          </a:p>
          <a:p>
            <a:pPr eaLnBrk="1" hangingPunct="1"/>
            <a:r>
              <a:rPr lang="fr-FR" altLang="fr-FR"/>
              <a:t>Quels sont les problèmes pour passer à l’échelle ?</a:t>
            </a:r>
          </a:p>
          <a:p>
            <a:pPr eaLnBrk="1" hangingPunct="1"/>
            <a:endParaRPr lang="fr-FR" altLang="fr-FR"/>
          </a:p>
        </p:txBody>
      </p:sp>
      <p:sp>
        <p:nvSpPr>
          <p:cNvPr id="6148" name="Espace réservé de la date 12">
            <a:extLst>
              <a:ext uri="{FF2B5EF4-FFF2-40B4-BE49-F238E27FC236}">
                <a16:creationId xmlns:a16="http://schemas.microsoft.com/office/drawing/2014/main" id="{2C322720-4232-44E1-A9C6-5A18D15B9D59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A06DCD41-28E0-41B2-96F1-2731E5D30A9F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6149" name="Espace réservé du pied de page 4">
            <a:extLst>
              <a:ext uri="{FF2B5EF4-FFF2-40B4-BE49-F238E27FC236}">
                <a16:creationId xmlns:a16="http://schemas.microsoft.com/office/drawing/2014/main" id="{192BC404-ABDF-4E93-813C-794CF6393257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6150" name="Espace réservé du numéro de diapositive 5">
            <a:extLst>
              <a:ext uri="{FF2B5EF4-FFF2-40B4-BE49-F238E27FC236}">
                <a16:creationId xmlns:a16="http://schemas.microsoft.com/office/drawing/2014/main" id="{5A3A0D6D-0378-4FA0-A52E-DD3181D73D77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EFFDBE0-51BE-4B2A-89BB-D8E942021D97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re 6">
            <a:extLst>
              <a:ext uri="{FF2B5EF4-FFF2-40B4-BE49-F238E27FC236}">
                <a16:creationId xmlns:a16="http://schemas.microsoft.com/office/drawing/2014/main" id="{E93E2A4F-64EB-4D7C-A283-921D170741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L’offre de bitcoin</a:t>
            </a:r>
          </a:p>
        </p:txBody>
      </p:sp>
      <p:sp>
        <p:nvSpPr>
          <p:cNvPr id="47107" name="Espace réservé du contenu 7">
            <a:extLst>
              <a:ext uri="{FF2B5EF4-FFF2-40B4-BE49-F238E27FC236}">
                <a16:creationId xmlns:a16="http://schemas.microsoft.com/office/drawing/2014/main" id="{DD2FD3C4-F12E-4D4F-849C-00C4CF19C7E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Monetary creation divided by 2 every 210000 blocks</a:t>
            </a:r>
          </a:p>
          <a:p>
            <a:pPr eaLnBrk="1" hangingPunct="1"/>
            <a:r>
              <a:rPr lang="fr-FR" altLang="fr-FR"/>
              <a:t>Total = 21 million (in 2040)</a:t>
            </a:r>
          </a:p>
          <a:p>
            <a:pPr eaLnBrk="1" hangingPunct="1"/>
            <a:r>
              <a:rPr lang="fr-FR" altLang="fr-FR"/>
              <a:t>Inelastic supply</a:t>
            </a:r>
          </a:p>
          <a:p>
            <a:pPr eaLnBrk="1" hangingPunct="1"/>
            <a:r>
              <a:rPr lang="fr-FR" altLang="fr-FR"/>
              <a:t>Price is determined by demand</a:t>
            </a:r>
          </a:p>
          <a:p>
            <a:pPr eaLnBrk="1" hangingPunct="1"/>
            <a:r>
              <a:rPr lang="fr-FR" altLang="fr-FR"/>
              <a:t>Risk of deflation: as the value of BTC increases, price of commidities drop, and people do not spend their BTC</a:t>
            </a:r>
          </a:p>
          <a:p>
            <a:pPr eaLnBrk="1" hangingPunct="1"/>
            <a:endParaRPr lang="fr-FR" altLang="fr-FR"/>
          </a:p>
        </p:txBody>
      </p:sp>
      <p:sp>
        <p:nvSpPr>
          <p:cNvPr id="47108" name="Espace réservé de la date 12">
            <a:extLst>
              <a:ext uri="{FF2B5EF4-FFF2-40B4-BE49-F238E27FC236}">
                <a16:creationId xmlns:a16="http://schemas.microsoft.com/office/drawing/2014/main" id="{BF0AD694-AB07-464D-A7E4-6EA9B764F42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0A384F19-107E-4554-9101-1AB270FAFE7C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7109" name="Espace réservé du pied de page 4">
            <a:extLst>
              <a:ext uri="{FF2B5EF4-FFF2-40B4-BE49-F238E27FC236}">
                <a16:creationId xmlns:a16="http://schemas.microsoft.com/office/drawing/2014/main" id="{092F3276-1CC6-4328-B1C2-002BFB10D182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7110" name="Espace réservé du numéro de diapositive 5">
            <a:extLst>
              <a:ext uri="{FF2B5EF4-FFF2-40B4-BE49-F238E27FC236}">
                <a16:creationId xmlns:a16="http://schemas.microsoft.com/office/drawing/2014/main" id="{8591BFB8-FFC2-494F-8676-88E6EBE9DA71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8C0AA03-5F42-443A-9C03-9E577EAD2CD6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6">
            <a:extLst>
              <a:ext uri="{FF2B5EF4-FFF2-40B4-BE49-F238E27FC236}">
                <a16:creationId xmlns:a16="http://schemas.microsoft.com/office/drawing/2014/main" id="{1EA1C79C-DEEF-41BD-AD68-33CE62EF56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Demande de bitcoin</a:t>
            </a:r>
          </a:p>
        </p:txBody>
      </p:sp>
      <p:sp>
        <p:nvSpPr>
          <p:cNvPr id="48131" name="Espace réservé du contenu 7">
            <a:extLst>
              <a:ext uri="{FF2B5EF4-FFF2-40B4-BE49-F238E27FC236}">
                <a16:creationId xmlns:a16="http://schemas.microsoft.com/office/drawing/2014/main" id="{CDE96CA6-B17B-4E28-9098-DE2F445A88E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Moyen de paiement « anonyme » (financial privacy)</a:t>
            </a:r>
          </a:p>
          <a:p>
            <a:pPr lvl="1" eaLnBrk="1" hangingPunct="1"/>
            <a:r>
              <a:rPr lang="fr-FR" altLang="fr-FR"/>
              <a:t>Contre les grands frères et les petites sœurs</a:t>
            </a:r>
          </a:p>
          <a:p>
            <a:pPr lvl="1" eaLnBrk="1" hangingPunct="1"/>
            <a:r>
              <a:rPr lang="fr-FR" altLang="fr-FR"/>
              <a:t>Dons</a:t>
            </a:r>
          </a:p>
          <a:p>
            <a:pPr eaLnBrk="1" hangingPunct="1"/>
            <a:r>
              <a:rPr lang="fr-FR" altLang="fr-FR"/>
              <a:t>Opérationnel en cas de crise économique</a:t>
            </a:r>
          </a:p>
          <a:p>
            <a:pPr eaLnBrk="1" hangingPunct="1"/>
            <a:r>
              <a:rPr lang="fr-FR" altLang="fr-FR"/>
              <a:t>Crypto-monnaie généré par une plateforme à plusieurs versants (externalités de réseau)</a:t>
            </a:r>
          </a:p>
          <a:p>
            <a:pPr eaLnBrk="1" hangingPunct="1"/>
            <a:r>
              <a:rPr lang="fr-FR" altLang="fr-FR"/>
              <a:t>F. Hayek: La concurrence entre monnaies permet de discipliner les gouvernements contre la tentation de financer la dette par l’inflation = contre-pouvoir à la banque centrale</a:t>
            </a:r>
          </a:p>
          <a:p>
            <a:pPr eaLnBrk="1" hangingPunct="1"/>
            <a:r>
              <a:rPr lang="fr-FR" altLang="fr-FR"/>
              <a:t>Aspects réglementaires et de sécurité</a:t>
            </a:r>
          </a:p>
          <a:p>
            <a:pPr eaLnBrk="1" hangingPunct="1"/>
            <a:endParaRPr lang="fr-FR" altLang="fr-FR"/>
          </a:p>
        </p:txBody>
      </p:sp>
      <p:sp>
        <p:nvSpPr>
          <p:cNvPr id="48132" name="Espace réservé de la date 12">
            <a:extLst>
              <a:ext uri="{FF2B5EF4-FFF2-40B4-BE49-F238E27FC236}">
                <a16:creationId xmlns:a16="http://schemas.microsoft.com/office/drawing/2014/main" id="{4AFFC80F-A2DB-4CDB-A722-6FBB9B053AF6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CEBDA28-C8B9-4F88-830D-309AF9EDFC1E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48133" name="Espace réservé du pied de page 4">
            <a:extLst>
              <a:ext uri="{FF2B5EF4-FFF2-40B4-BE49-F238E27FC236}">
                <a16:creationId xmlns:a16="http://schemas.microsoft.com/office/drawing/2014/main" id="{ACB02ED3-CE4E-4FFC-B6C1-D44D475A8861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48134" name="Espace réservé du numéro de diapositive 5">
            <a:extLst>
              <a:ext uri="{FF2B5EF4-FFF2-40B4-BE49-F238E27FC236}">
                <a16:creationId xmlns:a16="http://schemas.microsoft.com/office/drawing/2014/main" id="{2DF6731D-9266-41D9-A73C-DB17E2D87916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45002EC-913F-4881-95D3-F8E951BD2E9F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5A388066-AD94-45F1-BE06-AF58370E5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Le réseau Bitcoin : enjeux de gouvernance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C872A44E-3869-4FBD-A1B7-DA1F4EA1F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4027EB-E2D3-42C4-96F8-5F7886B3478F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7E695-610C-4BF4-AB45-4198115EEA07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FD62-F33C-487C-A5A3-8416E36527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re 6">
            <a:extLst>
              <a:ext uri="{FF2B5EF4-FFF2-40B4-BE49-F238E27FC236}">
                <a16:creationId xmlns:a16="http://schemas.microsoft.com/office/drawing/2014/main" id="{B99792EA-5940-42F7-B7EF-D624C6A0C32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Pool distribution</a:t>
            </a:r>
          </a:p>
        </p:txBody>
      </p:sp>
      <p:sp>
        <p:nvSpPr>
          <p:cNvPr id="50179" name="Espace réservé de la date 12">
            <a:extLst>
              <a:ext uri="{FF2B5EF4-FFF2-40B4-BE49-F238E27FC236}">
                <a16:creationId xmlns:a16="http://schemas.microsoft.com/office/drawing/2014/main" id="{A5DA02D9-DCAB-4484-89F3-FDA5E786DEA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69F0369-8163-4EDD-9045-BAC0B88ABFE9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0180" name="Espace réservé du pied de page 4">
            <a:extLst>
              <a:ext uri="{FF2B5EF4-FFF2-40B4-BE49-F238E27FC236}">
                <a16:creationId xmlns:a16="http://schemas.microsoft.com/office/drawing/2014/main" id="{61B65F2F-A3E6-46B8-BAF2-08A6F8797A1F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0181" name="Espace réservé du numéro de diapositive 5">
            <a:extLst>
              <a:ext uri="{FF2B5EF4-FFF2-40B4-BE49-F238E27FC236}">
                <a16:creationId xmlns:a16="http://schemas.microsoft.com/office/drawing/2014/main" id="{A067515B-471C-4479-B18F-6D081CB7BBF1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4AE6157-E079-43B8-AB3C-4325A2701E01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50182" name="Picture 1">
            <a:extLst>
              <a:ext uri="{FF2B5EF4-FFF2-40B4-BE49-F238E27FC236}">
                <a16:creationId xmlns:a16="http://schemas.microsoft.com/office/drawing/2014/main" id="{A03DA370-60F9-4569-950A-832CB247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630555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6">
            <a:extLst>
              <a:ext uri="{FF2B5EF4-FFF2-40B4-BE49-F238E27FC236}">
                <a16:creationId xmlns:a16="http://schemas.microsoft.com/office/drawing/2014/main" id="{E8268601-6EE3-488C-A113-9873C79263C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Premier problème : gouvernance et incitations</a:t>
            </a:r>
          </a:p>
        </p:txBody>
      </p:sp>
      <p:sp>
        <p:nvSpPr>
          <p:cNvPr id="51203" name="Espace réservé du contenu 7">
            <a:extLst>
              <a:ext uri="{FF2B5EF4-FFF2-40B4-BE49-F238E27FC236}">
                <a16:creationId xmlns:a16="http://schemas.microsoft.com/office/drawing/2014/main" id="{61511533-E8E1-4E1B-9C69-3C4EFA6F1E3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Puissance de hash concentrée sur quelques farms et pools (problem des 51%, blocs orphelins, concurrence )</a:t>
            </a:r>
          </a:p>
          <a:p>
            <a:pPr eaLnBrk="1" hangingPunct="1"/>
            <a:r>
              <a:rPr lang="fr-FR" altLang="fr-FR"/>
              <a:t>Comment déterminer la taille des blocs et la difficulté du problème ?</a:t>
            </a:r>
          </a:p>
          <a:p>
            <a:pPr eaLnBrk="1" hangingPunct="1"/>
            <a:r>
              <a:rPr lang="fr-FR" altLang="fr-FR"/>
              <a:t>Comment déterminer les frais de transactions et l’émission monétaire ?</a:t>
            </a:r>
          </a:p>
          <a:p>
            <a:pPr eaLnBrk="1" hangingPunct="1"/>
            <a:r>
              <a:rPr lang="fr-FR" altLang="fr-FR"/>
              <a:t>Comment vérifier que le travail a été fait</a:t>
            </a:r>
          </a:p>
          <a:p>
            <a:pPr lvl="1" eaLnBrk="1" hangingPunct="1"/>
            <a:r>
              <a:rPr lang="fr-FR" altLang="fr-FR"/>
              <a:t>PoW, PoS, PoC, PoV</a:t>
            </a:r>
          </a:p>
          <a:p>
            <a:pPr eaLnBrk="1" hangingPunct="1"/>
            <a:endParaRPr lang="fr-FR" altLang="fr-FR"/>
          </a:p>
        </p:txBody>
      </p:sp>
      <p:sp>
        <p:nvSpPr>
          <p:cNvPr id="51204" name="Espace réservé de la date 12">
            <a:extLst>
              <a:ext uri="{FF2B5EF4-FFF2-40B4-BE49-F238E27FC236}">
                <a16:creationId xmlns:a16="http://schemas.microsoft.com/office/drawing/2014/main" id="{B0A0C36C-D3B4-4F73-9F42-442690E8437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82D1C7C-6AE1-46DA-BA87-B2EF1D13E271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1205" name="Espace réservé du pied de page 4">
            <a:extLst>
              <a:ext uri="{FF2B5EF4-FFF2-40B4-BE49-F238E27FC236}">
                <a16:creationId xmlns:a16="http://schemas.microsoft.com/office/drawing/2014/main" id="{BDFF3712-51FA-4226-A3E2-EC27BEEFCD04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1206" name="Espace réservé du numéro de diapositive 5">
            <a:extLst>
              <a:ext uri="{FF2B5EF4-FFF2-40B4-BE49-F238E27FC236}">
                <a16:creationId xmlns:a16="http://schemas.microsoft.com/office/drawing/2014/main" id="{09C27EE0-65CD-4284-9762-CBD05A3FCD4D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94A6336E-FF93-4454-AD7C-D45DEEAF8629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6">
            <a:extLst>
              <a:ext uri="{FF2B5EF4-FFF2-40B4-BE49-F238E27FC236}">
                <a16:creationId xmlns:a16="http://schemas.microsoft.com/office/drawing/2014/main" id="{8E968F3B-3BC3-47C3-B7B0-534049168DB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Comment changer les règles ?</a:t>
            </a:r>
          </a:p>
        </p:txBody>
      </p:sp>
      <p:sp>
        <p:nvSpPr>
          <p:cNvPr id="52227" name="Espace réservé du contenu 7">
            <a:extLst>
              <a:ext uri="{FF2B5EF4-FFF2-40B4-BE49-F238E27FC236}">
                <a16:creationId xmlns:a16="http://schemas.microsoft.com/office/drawing/2014/main" id="{2C521FAC-03C1-4418-8E06-27ED821CB49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Plusieurs implémentations du protocle Bitcoin :</a:t>
            </a:r>
          </a:p>
          <a:p>
            <a:pPr lvl="1" eaLnBrk="1" hangingPunct="1"/>
            <a:r>
              <a:rPr lang="fr-FR" altLang="fr-FR"/>
              <a:t>Bitcoin core, Libbitcoin, Bitcoin XT, Bitcoin Classic</a:t>
            </a:r>
          </a:p>
          <a:p>
            <a:pPr eaLnBrk="1" hangingPunct="1"/>
            <a:r>
              <a:rPr lang="fr-FR" altLang="fr-FR"/>
              <a:t>Bitcoin core est gouverné par un processus méritocratique (Bitcoin Improvement Proposal), modéré par W. van der Laan</a:t>
            </a:r>
          </a:p>
          <a:p>
            <a:pPr eaLnBrk="1" hangingPunct="1"/>
            <a:r>
              <a:rPr lang="fr-FR" altLang="fr-FR"/>
              <a:t>Les nœuds du réseau adoptent les changement de règle.</a:t>
            </a:r>
          </a:p>
          <a:p>
            <a:pPr eaLnBrk="1" hangingPunct="1"/>
            <a:endParaRPr lang="fr-FR" altLang="fr-FR"/>
          </a:p>
        </p:txBody>
      </p:sp>
      <p:sp>
        <p:nvSpPr>
          <p:cNvPr id="52228" name="Espace réservé de la date 12">
            <a:extLst>
              <a:ext uri="{FF2B5EF4-FFF2-40B4-BE49-F238E27FC236}">
                <a16:creationId xmlns:a16="http://schemas.microsoft.com/office/drawing/2014/main" id="{B63ABD20-36CF-4F09-B1BD-C762A9293DDB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D1D0FF1-446C-46D6-A626-E30D6A9E33A6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2229" name="Espace réservé du pied de page 4">
            <a:extLst>
              <a:ext uri="{FF2B5EF4-FFF2-40B4-BE49-F238E27FC236}">
                <a16:creationId xmlns:a16="http://schemas.microsoft.com/office/drawing/2014/main" id="{099F756C-14C9-4964-8DFF-2F8B13AAA581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2230" name="Espace réservé du numéro de diapositive 5">
            <a:extLst>
              <a:ext uri="{FF2B5EF4-FFF2-40B4-BE49-F238E27FC236}">
                <a16:creationId xmlns:a16="http://schemas.microsoft.com/office/drawing/2014/main" id="{4F805A8B-B4E5-4C08-AB4C-78EA432B2F64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ADD7C6F-9A97-49C5-864D-1D6B44D68179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re 6">
            <a:extLst>
              <a:ext uri="{FF2B5EF4-FFF2-40B4-BE49-F238E27FC236}">
                <a16:creationId xmlns:a16="http://schemas.microsoft.com/office/drawing/2014/main" id="{A8D50368-7C8A-43D0-A2F3-11CB3171ADB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Concentration de l’écriture du code parmi quelques codeurs</a:t>
            </a:r>
          </a:p>
        </p:txBody>
      </p:sp>
      <p:sp>
        <p:nvSpPr>
          <p:cNvPr id="53251" name="Espace réservé de la date 12">
            <a:extLst>
              <a:ext uri="{FF2B5EF4-FFF2-40B4-BE49-F238E27FC236}">
                <a16:creationId xmlns:a16="http://schemas.microsoft.com/office/drawing/2014/main" id="{78D351D3-9F0E-4FAB-952D-4CA6F3A7298F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2F5805B-C489-4D09-827C-3805CCE7BD5A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3252" name="Espace réservé du pied de page 4">
            <a:extLst>
              <a:ext uri="{FF2B5EF4-FFF2-40B4-BE49-F238E27FC236}">
                <a16:creationId xmlns:a16="http://schemas.microsoft.com/office/drawing/2014/main" id="{C84DF451-AA2E-43D8-B68F-95528FD0CF75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3253" name="Espace réservé du numéro de diapositive 5">
            <a:extLst>
              <a:ext uri="{FF2B5EF4-FFF2-40B4-BE49-F238E27FC236}">
                <a16:creationId xmlns:a16="http://schemas.microsoft.com/office/drawing/2014/main" id="{9424B0B9-26EE-439B-9F7D-366701CDF7A2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07A2AB7-834C-4965-A5DD-09BC3C65FC85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53254" name="Picture 1">
            <a:extLst>
              <a:ext uri="{FF2B5EF4-FFF2-40B4-BE49-F238E27FC236}">
                <a16:creationId xmlns:a16="http://schemas.microsoft.com/office/drawing/2014/main" id="{938268CE-0662-4947-B923-BB6CE9F8C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916113"/>
            <a:ext cx="74898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172D9521-4C47-4B6E-9EBF-7BF9AFCF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852738"/>
            <a:ext cx="5848350" cy="1368425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fr-FR" altLang="fr-FR" sz="2800">
                <a:solidFill>
                  <a:srgbClr val="C00000"/>
                </a:solidFill>
              </a:rPr>
              <a:t>Les oracles</a:t>
            </a:r>
            <a:endParaRPr lang="fr-FR" altLang="fr-FR" sz="2400">
              <a:solidFill>
                <a:srgbClr val="C00000"/>
              </a:solidFill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F783D92D-736C-47C4-84B1-B9E6B70B8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DCDEAE-04BA-4AD3-B77C-5190DE479E72}" type="slidenum">
              <a:rPr lang="fr-FR" altLang="fr-FR" sz="10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7E695-610C-4BF4-AB45-4198115EEA07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30B62D2-D840-4E12-8418-ED57A8C961DF}" type="datetime1">
              <a:rPr lang="fr-FR" smtClean="0"/>
              <a:pPr>
                <a:defRPr/>
              </a:pPr>
              <a:t>27/09/2019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FD62-F33C-487C-A5A3-8416E36527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Modèle de présentation Télécom ParisTech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re 6">
            <a:extLst>
              <a:ext uri="{FF2B5EF4-FFF2-40B4-BE49-F238E27FC236}">
                <a16:creationId xmlns:a16="http://schemas.microsoft.com/office/drawing/2014/main" id="{445D90BF-0FD2-43E8-A95A-3F6C027A131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Exemple d'InsurTech</a:t>
            </a:r>
          </a:p>
        </p:txBody>
      </p:sp>
      <p:sp>
        <p:nvSpPr>
          <p:cNvPr id="57347" name="Espace réservé de la date 12">
            <a:extLst>
              <a:ext uri="{FF2B5EF4-FFF2-40B4-BE49-F238E27FC236}">
                <a16:creationId xmlns:a16="http://schemas.microsoft.com/office/drawing/2014/main" id="{23D75CAE-3B2D-4737-8542-7B2423B0ADC0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40EABA7-2733-4828-A2FC-42FC101424C3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7348" name="Espace réservé du pied de page 4">
            <a:extLst>
              <a:ext uri="{FF2B5EF4-FFF2-40B4-BE49-F238E27FC236}">
                <a16:creationId xmlns:a16="http://schemas.microsoft.com/office/drawing/2014/main" id="{911A9C29-E087-44B9-B2BF-CD6200314DA1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7349" name="Espace réservé du numéro de diapositive 5">
            <a:extLst>
              <a:ext uri="{FF2B5EF4-FFF2-40B4-BE49-F238E27FC236}">
                <a16:creationId xmlns:a16="http://schemas.microsoft.com/office/drawing/2014/main" id="{80BB5A90-89F0-4950-A92B-1E253AF4FE07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E104BB4-7B89-458D-8F59-1BF0A4E8FDAF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57350" name="Picture 1">
            <a:extLst>
              <a:ext uri="{FF2B5EF4-FFF2-40B4-BE49-F238E27FC236}">
                <a16:creationId xmlns:a16="http://schemas.microsoft.com/office/drawing/2014/main" id="{3ABF194A-F9FA-4BDA-B01D-DE071ACB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47800"/>
            <a:ext cx="575945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re 6">
            <a:extLst>
              <a:ext uri="{FF2B5EF4-FFF2-40B4-BE49-F238E27FC236}">
                <a16:creationId xmlns:a16="http://schemas.microsoft.com/office/drawing/2014/main" id="{472E8DA2-08DF-4E16-8CC9-3D5B87D698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Les oracles</a:t>
            </a:r>
          </a:p>
        </p:txBody>
      </p:sp>
      <p:sp>
        <p:nvSpPr>
          <p:cNvPr id="58371" name="Espace réservé du contenu 7">
            <a:extLst>
              <a:ext uri="{FF2B5EF4-FFF2-40B4-BE49-F238E27FC236}">
                <a16:creationId xmlns:a16="http://schemas.microsoft.com/office/drawing/2014/main" id="{61FE9BFB-AB43-452E-893D-E5938F86DCF1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Besoin de données extérieures pour les smart contracts</a:t>
            </a:r>
          </a:p>
          <a:p>
            <a:pPr lvl="1" eaLnBrk="1" hangingPunct="1"/>
            <a:r>
              <a:rPr lang="fr-FR" altLang="fr-FR"/>
              <a:t>Garbage in, garbage out</a:t>
            </a:r>
          </a:p>
          <a:p>
            <a:pPr eaLnBrk="1" hangingPunct="1"/>
            <a:r>
              <a:rPr lang="fr-FR" altLang="fr-FR"/>
              <a:t>Oracles : </a:t>
            </a:r>
          </a:p>
          <a:p>
            <a:pPr lvl="1" eaLnBrk="1" hangingPunct="1"/>
            <a:r>
              <a:rPr lang="fr-FR" altLang="fr-FR"/>
              <a:t>Software</a:t>
            </a:r>
          </a:p>
          <a:p>
            <a:pPr lvl="1" eaLnBrk="1" hangingPunct="1"/>
            <a:r>
              <a:rPr lang="fr-FR" altLang="fr-FR"/>
              <a:t>Hardware</a:t>
            </a:r>
          </a:p>
          <a:p>
            <a:pPr lvl="1" eaLnBrk="1" hangingPunct="1"/>
            <a:r>
              <a:rPr lang="fr-FR" altLang="fr-FR"/>
              <a:t>Human</a:t>
            </a:r>
          </a:p>
          <a:p>
            <a:pPr eaLnBrk="1" hangingPunct="1"/>
            <a:r>
              <a:rPr lang="fr-FR" altLang="fr-FR"/>
              <a:t>Autre oracles</a:t>
            </a:r>
          </a:p>
          <a:p>
            <a:pPr lvl="1" eaLnBrk="1" hangingPunct="1"/>
            <a:r>
              <a:rPr lang="fr-FR" altLang="fr-FR"/>
              <a:t>Basés sur un consensus (prediction market)</a:t>
            </a:r>
          </a:p>
          <a:p>
            <a:pPr lvl="2" eaLnBrk="1" hangingPunct="1"/>
            <a:r>
              <a:rPr lang="fr-FR" altLang="fr-FR"/>
              <a:t>Augur, gnosis</a:t>
            </a:r>
          </a:p>
          <a:p>
            <a:pPr lvl="1" eaLnBrk="1" hangingPunct="1"/>
            <a:r>
              <a:rPr lang="fr-FR" altLang="fr-FR"/>
              <a:t>Réseau distributé d’oracles basés sur des jetons</a:t>
            </a:r>
          </a:p>
          <a:p>
            <a:pPr lvl="2" eaLnBrk="1" hangingPunct="1"/>
            <a:r>
              <a:rPr lang="fr-FR" altLang="fr-FR"/>
              <a:t>Aeternity</a:t>
            </a:r>
          </a:p>
          <a:p>
            <a:pPr eaLnBrk="1" hangingPunct="1"/>
            <a:endParaRPr lang="fr-FR" altLang="fr-FR" u="sng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58372" name="Espace réservé de la date 12">
            <a:extLst>
              <a:ext uri="{FF2B5EF4-FFF2-40B4-BE49-F238E27FC236}">
                <a16:creationId xmlns:a16="http://schemas.microsoft.com/office/drawing/2014/main" id="{CB1013FB-F520-4196-9BB9-2CF3A15D860A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000F15A-2B59-47F0-BC50-0464BB4B2E4D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8373" name="Espace réservé du pied de page 4">
            <a:extLst>
              <a:ext uri="{FF2B5EF4-FFF2-40B4-BE49-F238E27FC236}">
                <a16:creationId xmlns:a16="http://schemas.microsoft.com/office/drawing/2014/main" id="{25DF579F-E856-4B97-920F-CF91DCB69A27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8374" name="Espace réservé du numéro de diapositive 5">
            <a:extLst>
              <a:ext uri="{FF2B5EF4-FFF2-40B4-BE49-F238E27FC236}">
                <a16:creationId xmlns:a16="http://schemas.microsoft.com/office/drawing/2014/main" id="{B48D0615-F371-4BFD-9C0B-535EB5633BB4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A4551E9-37D4-4171-A4B2-4AFED1DFA128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6">
            <a:extLst>
              <a:ext uri="{FF2B5EF4-FFF2-40B4-BE49-F238E27FC236}">
                <a16:creationId xmlns:a16="http://schemas.microsoft.com/office/drawing/2014/main" id="{CBE51BFF-6AE2-4BA0-9079-3024FA01B06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Introduction</a:t>
            </a:r>
          </a:p>
        </p:txBody>
      </p:sp>
      <p:sp>
        <p:nvSpPr>
          <p:cNvPr id="7171" name="Espace réservé du contenu 7">
            <a:extLst>
              <a:ext uri="{FF2B5EF4-FFF2-40B4-BE49-F238E27FC236}">
                <a16:creationId xmlns:a16="http://schemas.microsoft.com/office/drawing/2014/main" id="{345041A5-A5D7-4564-8AAA-3FD8ADA9390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Point de départ : la confiance</a:t>
            </a:r>
          </a:p>
          <a:p>
            <a:pPr eaLnBrk="1" hangingPunct="1"/>
            <a:r>
              <a:rPr lang="fr-FR" altLang="fr-FR"/>
              <a:t>Centralisée: l’expert</a:t>
            </a:r>
          </a:p>
          <a:p>
            <a:pPr eaLnBrk="1" hangingPunct="1"/>
            <a:r>
              <a:rPr lang="fr-FR" altLang="fr-FR"/>
              <a:t>Décentralisée ou Pair à pair</a:t>
            </a:r>
          </a:p>
          <a:p>
            <a:pPr eaLnBrk="1" hangingPunct="1"/>
            <a:r>
              <a:rPr lang="fr-FR" altLang="fr-FR"/>
              <a:t>Garantie par la technologie ?</a:t>
            </a:r>
          </a:p>
          <a:p>
            <a:pPr lvl="1" eaLnBrk="1" hangingPunct="1"/>
            <a:r>
              <a:rPr lang="fr-FR" altLang="fr-FR"/>
              <a:t>La blockchain</a:t>
            </a:r>
          </a:p>
          <a:p>
            <a:pPr eaLnBrk="1" hangingPunct="1"/>
            <a:endParaRPr lang="fr-FR" altLang="fr-FR"/>
          </a:p>
        </p:txBody>
      </p:sp>
      <p:sp>
        <p:nvSpPr>
          <p:cNvPr id="7172" name="Espace réservé de la date 12">
            <a:extLst>
              <a:ext uri="{FF2B5EF4-FFF2-40B4-BE49-F238E27FC236}">
                <a16:creationId xmlns:a16="http://schemas.microsoft.com/office/drawing/2014/main" id="{4BBE5216-30DC-4087-811E-26B63E14E939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EA1447F-53DC-4DB3-836D-FBFC57C962F1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7173" name="Espace réservé du pied de page 4">
            <a:extLst>
              <a:ext uri="{FF2B5EF4-FFF2-40B4-BE49-F238E27FC236}">
                <a16:creationId xmlns:a16="http://schemas.microsoft.com/office/drawing/2014/main" id="{15C3CF66-3B6C-4132-8E90-423793F270D7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7174" name="Espace réservé du numéro de diapositive 5">
            <a:extLst>
              <a:ext uri="{FF2B5EF4-FFF2-40B4-BE49-F238E27FC236}">
                <a16:creationId xmlns:a16="http://schemas.microsoft.com/office/drawing/2014/main" id="{02854592-2B1B-4C7D-952E-110E00C6246E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9DDAE90-AC75-4C5F-8D0C-711BB58779E2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re 6">
            <a:extLst>
              <a:ext uri="{FF2B5EF4-FFF2-40B4-BE49-F238E27FC236}">
                <a16:creationId xmlns:a16="http://schemas.microsoft.com/office/drawing/2014/main" id="{8D079BC3-B5A4-440C-9F3F-9B9BBA3677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Conclusions</a:t>
            </a:r>
          </a:p>
        </p:txBody>
      </p:sp>
      <p:sp>
        <p:nvSpPr>
          <p:cNvPr id="59395" name="Espace réservé du contenu 7">
            <a:extLst>
              <a:ext uri="{FF2B5EF4-FFF2-40B4-BE49-F238E27FC236}">
                <a16:creationId xmlns:a16="http://schemas.microsoft.com/office/drawing/2014/main" id="{BD28BB18-1704-42FD-BA4F-BC23B4A86D47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Des utilisations qui explosent : micropaiement en temps réel, liquéfaction du monde physique, partage intelligent de bases de données</a:t>
            </a:r>
          </a:p>
          <a:p>
            <a:pPr eaLnBrk="1" hangingPunct="1"/>
            <a:r>
              <a:rPr lang="fr-FR" altLang="fr-FR"/>
              <a:t>Des startups qui progressent très lentement</a:t>
            </a:r>
          </a:p>
          <a:p>
            <a:pPr lvl="1" eaLnBrk="1" hangingPunct="1"/>
            <a:r>
              <a:rPr lang="fr-FR" altLang="fr-FR"/>
              <a:t>Difficultés à enclencher la boucle vertueuse des externalités de réseau</a:t>
            </a:r>
          </a:p>
          <a:p>
            <a:pPr lvl="1" eaLnBrk="1" hangingPunct="1"/>
            <a:r>
              <a:rPr lang="fr-FR" altLang="fr-FR"/>
              <a:t>Difficultés à monétiser les usages en particulier sur les blockchains publiques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59396" name="Espace réservé de la date 12">
            <a:extLst>
              <a:ext uri="{FF2B5EF4-FFF2-40B4-BE49-F238E27FC236}">
                <a16:creationId xmlns:a16="http://schemas.microsoft.com/office/drawing/2014/main" id="{129AA597-CB73-4AFF-B247-ECE7340631D3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30CE0C3-540B-4A06-9C9E-BA13437778A3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59397" name="Espace réservé du pied de page 4">
            <a:extLst>
              <a:ext uri="{FF2B5EF4-FFF2-40B4-BE49-F238E27FC236}">
                <a16:creationId xmlns:a16="http://schemas.microsoft.com/office/drawing/2014/main" id="{37949061-B0C6-47E6-AC94-37E9BAE66B49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59398" name="Espace réservé du numéro de diapositive 5">
            <a:extLst>
              <a:ext uri="{FF2B5EF4-FFF2-40B4-BE49-F238E27FC236}">
                <a16:creationId xmlns:a16="http://schemas.microsoft.com/office/drawing/2014/main" id="{861AC0BC-6962-4AE3-975D-688A2E490FC4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BF35617-8A2A-4DF3-9330-A7E058666D0F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re 6">
            <a:extLst>
              <a:ext uri="{FF2B5EF4-FFF2-40B4-BE49-F238E27FC236}">
                <a16:creationId xmlns:a16="http://schemas.microsoft.com/office/drawing/2014/main" id="{3C25F62F-9CB8-4A6F-A0EF-EC10E560F92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Exemple : ICO</a:t>
            </a:r>
          </a:p>
        </p:txBody>
      </p:sp>
      <p:sp>
        <p:nvSpPr>
          <p:cNvPr id="60419" name="Espace réservé de la date 12">
            <a:extLst>
              <a:ext uri="{FF2B5EF4-FFF2-40B4-BE49-F238E27FC236}">
                <a16:creationId xmlns:a16="http://schemas.microsoft.com/office/drawing/2014/main" id="{9037DFEB-3436-4DF8-923C-F81339E5851B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EA943E24-C706-4254-A69C-B5461C16BE21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60420" name="Espace réservé du pied de page 4">
            <a:extLst>
              <a:ext uri="{FF2B5EF4-FFF2-40B4-BE49-F238E27FC236}">
                <a16:creationId xmlns:a16="http://schemas.microsoft.com/office/drawing/2014/main" id="{A48D6B00-4DDA-4E6E-9F03-16CC824E6BE6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60421" name="Espace réservé du numéro de diapositive 5">
            <a:extLst>
              <a:ext uri="{FF2B5EF4-FFF2-40B4-BE49-F238E27FC236}">
                <a16:creationId xmlns:a16="http://schemas.microsoft.com/office/drawing/2014/main" id="{17FB8CFB-453C-4441-926E-DA2833B2D87B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072B1F9-F0DE-4626-B0BD-3BD8953DC58B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60422" name="Picture 1">
            <a:extLst>
              <a:ext uri="{FF2B5EF4-FFF2-40B4-BE49-F238E27FC236}">
                <a16:creationId xmlns:a16="http://schemas.microsoft.com/office/drawing/2014/main" id="{BDF1F87D-67E9-496C-AC0E-9C6ABDD9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12875"/>
            <a:ext cx="3646488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Slide Number Placeholder 5">
            <a:extLst>
              <a:ext uri="{FF2B5EF4-FFF2-40B4-BE49-F238E27FC236}">
                <a16:creationId xmlns:a16="http://schemas.microsoft.com/office/drawing/2014/main" id="{61A31634-7DA1-49CC-9110-BF3A2467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09F5E2-E8B9-4DB1-A8C8-7267DABECA22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fr-FR" altLang="fr-FR" sz="1400"/>
          </a:p>
        </p:txBody>
      </p:sp>
      <p:sp>
        <p:nvSpPr>
          <p:cNvPr id="124933" name="Rectangle 2">
            <a:extLst>
              <a:ext uri="{FF2B5EF4-FFF2-40B4-BE49-F238E27FC236}">
                <a16:creationId xmlns:a16="http://schemas.microsoft.com/office/drawing/2014/main" id="{646710A9-0CF5-46A8-A878-EB2A577F1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Initial Coin Offerings</a:t>
            </a:r>
          </a:p>
        </p:txBody>
      </p:sp>
      <p:sp>
        <p:nvSpPr>
          <p:cNvPr id="124934" name="Line 4">
            <a:extLst>
              <a:ext uri="{FF2B5EF4-FFF2-40B4-BE49-F238E27FC236}">
                <a16:creationId xmlns:a16="http://schemas.microsoft.com/office/drawing/2014/main" id="{5CFD364B-F11C-4302-8CED-96026F435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24935" name="Image 3">
            <a:extLst>
              <a:ext uri="{FF2B5EF4-FFF2-40B4-BE49-F238E27FC236}">
                <a16:creationId xmlns:a16="http://schemas.microsoft.com/office/drawing/2014/main" id="{F9313D8C-C4EF-4F57-9520-B1251EC7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8929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Slide Number Placeholder 5">
            <a:extLst>
              <a:ext uri="{FF2B5EF4-FFF2-40B4-BE49-F238E27FC236}">
                <a16:creationId xmlns:a16="http://schemas.microsoft.com/office/drawing/2014/main" id="{D4130C70-88B2-42C9-BF58-EE23260C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8DE6A4-93EC-4C1F-99DC-1BCF4A89D82B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fr-FR" altLang="fr-FR" sz="1400"/>
          </a:p>
        </p:txBody>
      </p:sp>
      <p:sp>
        <p:nvSpPr>
          <p:cNvPr id="126981" name="Rectangle 2">
            <a:extLst>
              <a:ext uri="{FF2B5EF4-FFF2-40B4-BE49-F238E27FC236}">
                <a16:creationId xmlns:a16="http://schemas.microsoft.com/office/drawing/2014/main" id="{8C2F2952-A4FE-4399-92FA-14D034ECC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ICO</a:t>
            </a:r>
          </a:p>
        </p:txBody>
      </p:sp>
      <p:sp>
        <p:nvSpPr>
          <p:cNvPr id="126982" name="Line 4">
            <a:extLst>
              <a:ext uri="{FF2B5EF4-FFF2-40B4-BE49-F238E27FC236}">
                <a16:creationId xmlns:a16="http://schemas.microsoft.com/office/drawing/2014/main" id="{756EAF29-82F5-4C94-9F42-CB77CCBFE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26983" name="Image 1">
            <a:extLst>
              <a:ext uri="{FF2B5EF4-FFF2-40B4-BE49-F238E27FC236}">
                <a16:creationId xmlns:a16="http://schemas.microsoft.com/office/drawing/2014/main" id="{7C8FCCAF-06F5-4942-9241-581ABCCA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8763"/>
            <a:ext cx="6543675" cy="47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Slide Number Placeholder 5">
            <a:extLst>
              <a:ext uri="{FF2B5EF4-FFF2-40B4-BE49-F238E27FC236}">
                <a16:creationId xmlns:a16="http://schemas.microsoft.com/office/drawing/2014/main" id="{97132205-E9BD-4455-848C-A09CACF5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5886DB-95E2-4DC4-B940-5B47AE02AAC3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fr-FR" altLang="fr-FR" sz="1400"/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E3ED772D-F5DE-407B-8469-512AB648B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ICO</a:t>
            </a:r>
          </a:p>
        </p:txBody>
      </p:sp>
      <p:sp>
        <p:nvSpPr>
          <p:cNvPr id="129030" name="Line 4">
            <a:extLst>
              <a:ext uri="{FF2B5EF4-FFF2-40B4-BE49-F238E27FC236}">
                <a16:creationId xmlns:a16="http://schemas.microsoft.com/office/drawing/2014/main" id="{EA4D1839-5A55-43AE-8D5D-8261C8962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29031" name="Image 2">
            <a:extLst>
              <a:ext uri="{FF2B5EF4-FFF2-40B4-BE49-F238E27FC236}">
                <a16:creationId xmlns:a16="http://schemas.microsoft.com/office/drawing/2014/main" id="{19BD5B45-44FE-4851-A140-660AFB03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49425"/>
            <a:ext cx="580866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Slide Number Placeholder 5">
            <a:extLst>
              <a:ext uri="{FF2B5EF4-FFF2-40B4-BE49-F238E27FC236}">
                <a16:creationId xmlns:a16="http://schemas.microsoft.com/office/drawing/2014/main" id="{F29DC61A-8238-467B-9F60-C0B84293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81ED1E-00F0-4927-B934-B514EA55818D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fr-FR" altLang="fr-FR" sz="1400"/>
          </a:p>
        </p:txBody>
      </p:sp>
      <p:sp>
        <p:nvSpPr>
          <p:cNvPr id="131077" name="Rectangle 2">
            <a:extLst>
              <a:ext uri="{FF2B5EF4-FFF2-40B4-BE49-F238E27FC236}">
                <a16:creationId xmlns:a16="http://schemas.microsoft.com/office/drawing/2014/main" id="{79C9734D-1CDE-4210-AB9E-FFC8AA862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Plateformes pour les ICO</a:t>
            </a:r>
          </a:p>
        </p:txBody>
      </p:sp>
      <p:sp>
        <p:nvSpPr>
          <p:cNvPr id="131078" name="Line 4">
            <a:extLst>
              <a:ext uri="{FF2B5EF4-FFF2-40B4-BE49-F238E27FC236}">
                <a16:creationId xmlns:a16="http://schemas.microsoft.com/office/drawing/2014/main" id="{A2083175-69E5-441F-BC57-C2E84EBF8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31079" name="Image 1">
            <a:extLst>
              <a:ext uri="{FF2B5EF4-FFF2-40B4-BE49-F238E27FC236}">
                <a16:creationId xmlns:a16="http://schemas.microsoft.com/office/drawing/2014/main" id="{CE53363F-4801-41CE-B01A-8A6D3E7D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52588"/>
            <a:ext cx="7348538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Slide Number Placeholder 5">
            <a:extLst>
              <a:ext uri="{FF2B5EF4-FFF2-40B4-BE49-F238E27FC236}">
                <a16:creationId xmlns:a16="http://schemas.microsoft.com/office/drawing/2014/main" id="{A23ABE94-B3B1-4FE0-BCD6-9F1A94BE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B37F43-F73C-46A9-A938-5185646880E1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fr-FR" altLang="fr-FR" sz="1400"/>
          </a:p>
        </p:txBody>
      </p:sp>
      <p:sp>
        <p:nvSpPr>
          <p:cNvPr id="133125" name="Rectangle 2">
            <a:extLst>
              <a:ext uri="{FF2B5EF4-FFF2-40B4-BE49-F238E27FC236}">
                <a16:creationId xmlns:a16="http://schemas.microsoft.com/office/drawing/2014/main" id="{DDDB4EE0-7A7D-40F1-BDA0-C1259E146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Smart contract – nouveaux risques</a:t>
            </a:r>
          </a:p>
        </p:txBody>
      </p:sp>
      <p:sp>
        <p:nvSpPr>
          <p:cNvPr id="133126" name="Line 4">
            <a:extLst>
              <a:ext uri="{FF2B5EF4-FFF2-40B4-BE49-F238E27FC236}">
                <a16:creationId xmlns:a16="http://schemas.microsoft.com/office/drawing/2014/main" id="{4D5B6404-84F6-494B-BD71-020818D08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33127" name="Image 1">
            <a:extLst>
              <a:ext uri="{FF2B5EF4-FFF2-40B4-BE49-F238E27FC236}">
                <a16:creationId xmlns:a16="http://schemas.microsoft.com/office/drawing/2014/main" id="{BC2F38E9-58FF-45E8-A814-9F0C6C1F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133600"/>
            <a:ext cx="75406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Slide Number Placeholder 5">
            <a:extLst>
              <a:ext uri="{FF2B5EF4-FFF2-40B4-BE49-F238E27FC236}">
                <a16:creationId xmlns:a16="http://schemas.microsoft.com/office/drawing/2014/main" id="{41FB221D-9224-44A6-90AE-06152FCA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6B0DC9-DCFB-4274-B280-0AEB4F44B913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fr-FR" altLang="fr-FR" sz="1400"/>
          </a:p>
        </p:txBody>
      </p:sp>
      <p:sp>
        <p:nvSpPr>
          <p:cNvPr id="135173" name="Rectangle 2">
            <a:extLst>
              <a:ext uri="{FF2B5EF4-FFF2-40B4-BE49-F238E27FC236}">
                <a16:creationId xmlns:a16="http://schemas.microsoft.com/office/drawing/2014/main" id="{8D538942-FB8F-4110-B504-CCFE79E85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Fear Of Missing Out</a:t>
            </a:r>
          </a:p>
        </p:txBody>
      </p:sp>
      <p:sp>
        <p:nvSpPr>
          <p:cNvPr id="135174" name="Line 4">
            <a:extLst>
              <a:ext uri="{FF2B5EF4-FFF2-40B4-BE49-F238E27FC236}">
                <a16:creationId xmlns:a16="http://schemas.microsoft.com/office/drawing/2014/main" id="{97D59CC3-C3CA-4537-8708-691CCDA80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35175" name="Image 2">
            <a:extLst>
              <a:ext uri="{FF2B5EF4-FFF2-40B4-BE49-F238E27FC236}">
                <a16:creationId xmlns:a16="http://schemas.microsoft.com/office/drawing/2014/main" id="{7677F3A0-7A18-4518-BC4D-67426FA8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4295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Slide Number Placeholder 5">
            <a:extLst>
              <a:ext uri="{FF2B5EF4-FFF2-40B4-BE49-F238E27FC236}">
                <a16:creationId xmlns:a16="http://schemas.microsoft.com/office/drawing/2014/main" id="{F0FBE164-6445-42AE-A6A0-E4BFEF7A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EA109D-D43B-4A27-85F8-E6575CB8589E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fr-FR" altLang="fr-FR" sz="1400"/>
          </a:p>
        </p:txBody>
      </p:sp>
      <p:sp>
        <p:nvSpPr>
          <p:cNvPr id="137221" name="Rectangle 2">
            <a:extLst>
              <a:ext uri="{FF2B5EF4-FFF2-40B4-BE49-F238E27FC236}">
                <a16:creationId xmlns:a16="http://schemas.microsoft.com/office/drawing/2014/main" id="{7A4D448A-8AD0-448E-AE74-A0C81527E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Difficulté de valoriser le token</a:t>
            </a:r>
          </a:p>
        </p:txBody>
      </p:sp>
      <p:sp>
        <p:nvSpPr>
          <p:cNvPr id="137222" name="Line 4">
            <a:extLst>
              <a:ext uri="{FF2B5EF4-FFF2-40B4-BE49-F238E27FC236}">
                <a16:creationId xmlns:a16="http://schemas.microsoft.com/office/drawing/2014/main" id="{1D87332C-8E71-4835-875F-EACDDA5DB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37223" name="Image 1">
            <a:extLst>
              <a:ext uri="{FF2B5EF4-FFF2-40B4-BE49-F238E27FC236}">
                <a16:creationId xmlns:a16="http://schemas.microsoft.com/office/drawing/2014/main" id="{A30C2953-2C1B-4D9F-BBB9-C208BEA6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17663"/>
            <a:ext cx="74676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Slide Number Placeholder 5">
            <a:extLst>
              <a:ext uri="{FF2B5EF4-FFF2-40B4-BE49-F238E27FC236}">
                <a16:creationId xmlns:a16="http://schemas.microsoft.com/office/drawing/2014/main" id="{09FC933B-14B7-494D-9215-95EA65D8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0A1566-A9A9-452C-8645-ADCB745894AF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fr-FR" altLang="fr-FR" sz="1400"/>
          </a:p>
        </p:txBody>
      </p:sp>
      <p:sp>
        <p:nvSpPr>
          <p:cNvPr id="139269" name="Rectangle 2">
            <a:extLst>
              <a:ext uri="{FF2B5EF4-FFF2-40B4-BE49-F238E27FC236}">
                <a16:creationId xmlns:a16="http://schemas.microsoft.com/office/drawing/2014/main" id="{C4206A04-F7B9-49CB-9688-45920E6EC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Mécanisme</a:t>
            </a:r>
          </a:p>
        </p:txBody>
      </p:sp>
      <p:sp>
        <p:nvSpPr>
          <p:cNvPr id="139270" name="Line 4">
            <a:extLst>
              <a:ext uri="{FF2B5EF4-FFF2-40B4-BE49-F238E27FC236}">
                <a16:creationId xmlns:a16="http://schemas.microsoft.com/office/drawing/2014/main" id="{B7EA4000-DDCF-422F-ABD7-78FB5A244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39271" name="Image 2">
            <a:extLst>
              <a:ext uri="{FF2B5EF4-FFF2-40B4-BE49-F238E27FC236}">
                <a16:creationId xmlns:a16="http://schemas.microsoft.com/office/drawing/2014/main" id="{FA8D4980-3FCB-4017-B10E-978A9719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0041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6">
            <a:extLst>
              <a:ext uri="{FF2B5EF4-FFF2-40B4-BE49-F238E27FC236}">
                <a16:creationId xmlns:a16="http://schemas.microsoft.com/office/drawing/2014/main" id="{29943B95-6F1F-428C-8F5D-0DBC53B450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blockchain : fonctionnement</a:t>
            </a:r>
          </a:p>
        </p:txBody>
      </p:sp>
      <p:sp>
        <p:nvSpPr>
          <p:cNvPr id="8195" name="Espace réservé de la date 12">
            <a:extLst>
              <a:ext uri="{FF2B5EF4-FFF2-40B4-BE49-F238E27FC236}">
                <a16:creationId xmlns:a16="http://schemas.microsoft.com/office/drawing/2014/main" id="{0BFB5B8B-E28A-4B53-BBFF-8006553A853D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00CB5A54-A927-4FE0-A158-5FF5FC261746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8196" name="Espace réservé du pied de page 4">
            <a:extLst>
              <a:ext uri="{FF2B5EF4-FFF2-40B4-BE49-F238E27FC236}">
                <a16:creationId xmlns:a16="http://schemas.microsoft.com/office/drawing/2014/main" id="{579A183C-7F18-44CF-96CF-F02C2AFAE223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8197" name="Espace réservé du numéro de diapositive 5">
            <a:extLst>
              <a:ext uri="{FF2B5EF4-FFF2-40B4-BE49-F238E27FC236}">
                <a16:creationId xmlns:a16="http://schemas.microsoft.com/office/drawing/2014/main" id="{811F10D1-A411-4E22-B128-2CCB38D38BC7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E45818EF-0567-428D-A22D-278E2DE3D0BB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8198" name="Picture 7">
            <a:extLst>
              <a:ext uri="{FF2B5EF4-FFF2-40B4-BE49-F238E27FC236}">
                <a16:creationId xmlns:a16="http://schemas.microsoft.com/office/drawing/2014/main" id="{1D497A19-D6B2-4BD6-898E-A2ADBC81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238375"/>
            <a:ext cx="57594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Slide Number Placeholder 5">
            <a:extLst>
              <a:ext uri="{FF2B5EF4-FFF2-40B4-BE49-F238E27FC236}">
                <a16:creationId xmlns:a16="http://schemas.microsoft.com/office/drawing/2014/main" id="{B4E5DEC8-0DC1-4BB7-9946-4F1EC54B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DE3E63-32A6-41C3-94DA-EAD3FF6D343C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fr-FR" altLang="fr-FR" sz="1400"/>
          </a:p>
        </p:txBody>
      </p:sp>
      <p:sp>
        <p:nvSpPr>
          <p:cNvPr id="141317" name="Rectangle 2">
            <a:extLst>
              <a:ext uri="{FF2B5EF4-FFF2-40B4-BE49-F238E27FC236}">
                <a16:creationId xmlns:a16="http://schemas.microsoft.com/office/drawing/2014/main" id="{F8B028DF-61A5-4257-A25D-0891AB1E6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Timeline</a:t>
            </a:r>
          </a:p>
        </p:txBody>
      </p:sp>
      <p:sp>
        <p:nvSpPr>
          <p:cNvPr id="141318" name="Line 4">
            <a:extLst>
              <a:ext uri="{FF2B5EF4-FFF2-40B4-BE49-F238E27FC236}">
                <a16:creationId xmlns:a16="http://schemas.microsoft.com/office/drawing/2014/main" id="{F35CC37A-CA58-41F4-9273-08B59972E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41319" name="Image 1">
            <a:extLst>
              <a:ext uri="{FF2B5EF4-FFF2-40B4-BE49-F238E27FC236}">
                <a16:creationId xmlns:a16="http://schemas.microsoft.com/office/drawing/2014/main" id="{D878A0F4-3E07-4C87-B044-28F5A561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813675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Slide Number Placeholder 5">
            <a:extLst>
              <a:ext uri="{FF2B5EF4-FFF2-40B4-BE49-F238E27FC236}">
                <a16:creationId xmlns:a16="http://schemas.microsoft.com/office/drawing/2014/main" id="{26C6DE62-4CA6-4D91-922B-7AFC8328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996EC0-61E1-435B-B0FF-3CD8638C3401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fr-FR" altLang="fr-FR" sz="1400"/>
          </a:p>
        </p:txBody>
      </p:sp>
      <p:sp>
        <p:nvSpPr>
          <p:cNvPr id="143365" name="Rectangle 2">
            <a:extLst>
              <a:ext uri="{FF2B5EF4-FFF2-40B4-BE49-F238E27FC236}">
                <a16:creationId xmlns:a16="http://schemas.microsoft.com/office/drawing/2014/main" id="{7881A578-54B0-42A4-9A8E-458DE0479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Avantage d’une ICO</a:t>
            </a:r>
          </a:p>
        </p:txBody>
      </p:sp>
      <p:sp>
        <p:nvSpPr>
          <p:cNvPr id="143366" name="Line 4">
            <a:extLst>
              <a:ext uri="{FF2B5EF4-FFF2-40B4-BE49-F238E27FC236}">
                <a16:creationId xmlns:a16="http://schemas.microsoft.com/office/drawing/2014/main" id="{4DBAD591-246B-4EDD-AA08-417C6D189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43367" name="Image 2">
            <a:extLst>
              <a:ext uri="{FF2B5EF4-FFF2-40B4-BE49-F238E27FC236}">
                <a16:creationId xmlns:a16="http://schemas.microsoft.com/office/drawing/2014/main" id="{BF60C731-0B72-4B0B-B6EB-25A5D9A5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28800"/>
            <a:ext cx="634365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Slide Number Placeholder 5">
            <a:extLst>
              <a:ext uri="{FF2B5EF4-FFF2-40B4-BE49-F238E27FC236}">
                <a16:creationId xmlns:a16="http://schemas.microsoft.com/office/drawing/2014/main" id="{8589A0BC-8442-4B9E-B79C-AA8A6D7C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F91E85-AB87-4E7B-9ACC-1E1939472560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fr-FR" altLang="fr-FR" sz="1400"/>
          </a:p>
        </p:txBody>
      </p:sp>
      <p:sp>
        <p:nvSpPr>
          <p:cNvPr id="145413" name="Rectangle 2">
            <a:extLst>
              <a:ext uri="{FF2B5EF4-FFF2-40B4-BE49-F238E27FC236}">
                <a16:creationId xmlns:a16="http://schemas.microsoft.com/office/drawing/2014/main" id="{CA27C249-CE67-42C0-AE82-D4B7DE4D1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ICO / IPO</a:t>
            </a:r>
          </a:p>
        </p:txBody>
      </p:sp>
      <p:sp>
        <p:nvSpPr>
          <p:cNvPr id="145414" name="Line 4">
            <a:extLst>
              <a:ext uri="{FF2B5EF4-FFF2-40B4-BE49-F238E27FC236}">
                <a16:creationId xmlns:a16="http://schemas.microsoft.com/office/drawing/2014/main" id="{53483456-0750-482A-BA47-CB21FA31E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45415" name="Image 1">
            <a:extLst>
              <a:ext uri="{FF2B5EF4-FFF2-40B4-BE49-F238E27FC236}">
                <a16:creationId xmlns:a16="http://schemas.microsoft.com/office/drawing/2014/main" id="{2FB7B956-C3D0-4D20-A568-40F3B397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0674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Slide Number Placeholder 5">
            <a:extLst>
              <a:ext uri="{FF2B5EF4-FFF2-40B4-BE49-F238E27FC236}">
                <a16:creationId xmlns:a16="http://schemas.microsoft.com/office/drawing/2014/main" id="{AB3BD743-ACF7-4A1C-8D27-8D8D6B25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22D98-F7AC-42AB-9872-6F6575EEF892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fr-FR" altLang="fr-FR" sz="1400"/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E15FDC31-AAC0-4078-A343-D65BA75CC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Aside 2 : gas, gas limit, gas price</a:t>
            </a:r>
          </a:p>
        </p:txBody>
      </p:sp>
      <p:sp>
        <p:nvSpPr>
          <p:cNvPr id="147462" name="Rectangle 3">
            <a:extLst>
              <a:ext uri="{FF2B5EF4-FFF2-40B4-BE49-F238E27FC236}">
                <a16:creationId xmlns:a16="http://schemas.microsoft.com/office/drawing/2014/main" id="{C46F99F2-C727-4A70-B1C8-483589056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20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Gas = unité de mesure de puissance de calcul pour exécuter le smart contract sur le réseau Ethereum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Exécution effectuée par un mineur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20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Gas limit = capacité du réservoir d’essence = maximum de puissance de calcul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Transfer d’1 ETH = 21000 gas limit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Gas price = Gwei; 1 milliard Gwei = 1 ETH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Permet d’augmenter le vitesse de la transaction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Au final : frais de transaction = gas × price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Durant une ICO : gas limit = 200000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18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47463" name="Line 4">
            <a:extLst>
              <a:ext uri="{FF2B5EF4-FFF2-40B4-BE49-F238E27FC236}">
                <a16:creationId xmlns:a16="http://schemas.microsoft.com/office/drawing/2014/main" id="{3809BCEB-C82F-461E-841A-63343011A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47464" name="Image 2">
            <a:extLst>
              <a:ext uri="{FF2B5EF4-FFF2-40B4-BE49-F238E27FC236}">
                <a16:creationId xmlns:a16="http://schemas.microsoft.com/office/drawing/2014/main" id="{19F411C9-DEDD-4554-AA4D-5B3FBE7F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058" y="4365104"/>
            <a:ext cx="23590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Slide Number Placeholder 5">
            <a:extLst>
              <a:ext uri="{FF2B5EF4-FFF2-40B4-BE49-F238E27FC236}">
                <a16:creationId xmlns:a16="http://schemas.microsoft.com/office/drawing/2014/main" id="{423CA0A5-822A-4124-8FAF-C8923661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5BF4E5-0242-447E-B930-739A81C4A593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fr-FR" altLang="fr-FR" sz="1400"/>
          </a:p>
        </p:txBody>
      </p:sp>
      <p:sp>
        <p:nvSpPr>
          <p:cNvPr id="149509" name="Rectangle 2">
            <a:extLst>
              <a:ext uri="{FF2B5EF4-FFF2-40B4-BE49-F238E27FC236}">
                <a16:creationId xmlns:a16="http://schemas.microsoft.com/office/drawing/2014/main" id="{226AAC2D-2ABC-4863-98B8-8CDA0B532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Exemple</a:t>
            </a:r>
          </a:p>
        </p:txBody>
      </p:sp>
      <p:sp>
        <p:nvSpPr>
          <p:cNvPr id="149510" name="Line 4">
            <a:extLst>
              <a:ext uri="{FF2B5EF4-FFF2-40B4-BE49-F238E27FC236}">
                <a16:creationId xmlns:a16="http://schemas.microsoft.com/office/drawing/2014/main" id="{7417ADCA-85E3-42F5-B6BD-7113ECDAC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49511" name="Image 8" descr="gas, gas limit, gas price, ethereum, ETH">
            <a:extLst>
              <a:ext uri="{FF2B5EF4-FFF2-40B4-BE49-F238E27FC236}">
                <a16:creationId xmlns:a16="http://schemas.microsoft.com/office/drawing/2014/main" id="{8F40E138-D6F8-4A68-9BA4-AFC64408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35125"/>
            <a:ext cx="6553200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Date Placeholder 3">
            <a:extLst>
              <a:ext uri="{FF2B5EF4-FFF2-40B4-BE49-F238E27FC236}">
                <a16:creationId xmlns:a16="http://schemas.microsoft.com/office/drawing/2014/main" id="{23C40F9C-5126-4698-A2FE-1D0E3DEDC0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778935-C983-4544-AD5C-AED750EC912F}" type="datetime1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27/09/2019</a:t>
            </a:fld>
            <a:endParaRPr lang="fr-FR" altLang="fr-FR" sz="1400"/>
          </a:p>
        </p:txBody>
      </p:sp>
      <p:sp>
        <p:nvSpPr>
          <p:cNvPr id="151555" name="Footer Placeholder 4">
            <a:extLst>
              <a:ext uri="{FF2B5EF4-FFF2-40B4-BE49-F238E27FC236}">
                <a16:creationId xmlns:a16="http://schemas.microsoft.com/office/drawing/2014/main" id="{B69BED64-D4FB-497C-8674-A2093E3B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/>
              <a:t>Digital finance - Patrick Waelbroeck</a:t>
            </a:r>
          </a:p>
        </p:txBody>
      </p:sp>
      <p:sp>
        <p:nvSpPr>
          <p:cNvPr id="151556" name="Slide Number Placeholder 5">
            <a:extLst>
              <a:ext uri="{FF2B5EF4-FFF2-40B4-BE49-F238E27FC236}">
                <a16:creationId xmlns:a16="http://schemas.microsoft.com/office/drawing/2014/main" id="{B2895C92-E573-4A51-AACE-BB5D8823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41D0D2-6222-413F-8BCA-F406FE7822DD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fr-FR" altLang="fr-FR" sz="1400"/>
          </a:p>
        </p:txBody>
      </p:sp>
      <p:sp>
        <p:nvSpPr>
          <p:cNvPr id="151557" name="Rectangle 2">
            <a:extLst>
              <a:ext uri="{FF2B5EF4-FFF2-40B4-BE49-F238E27FC236}">
                <a16:creationId xmlns:a16="http://schemas.microsoft.com/office/drawing/2014/main" id="{A4265F28-35B1-4274-B2F4-610940999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Coût des smart contracts ICO</a:t>
            </a:r>
          </a:p>
        </p:txBody>
      </p:sp>
      <p:sp>
        <p:nvSpPr>
          <p:cNvPr id="151558" name="Line 4">
            <a:extLst>
              <a:ext uri="{FF2B5EF4-FFF2-40B4-BE49-F238E27FC236}">
                <a16:creationId xmlns:a16="http://schemas.microsoft.com/office/drawing/2014/main" id="{29810461-2419-48ED-91D7-09F2954A6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51559" name="Image 2">
            <a:extLst>
              <a:ext uri="{FF2B5EF4-FFF2-40B4-BE49-F238E27FC236}">
                <a16:creationId xmlns:a16="http://schemas.microsoft.com/office/drawing/2014/main" id="{0F7E12A9-0085-439C-BEFB-B72E9678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84338"/>
            <a:ext cx="733425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Date Placeholder 3">
            <a:extLst>
              <a:ext uri="{FF2B5EF4-FFF2-40B4-BE49-F238E27FC236}">
                <a16:creationId xmlns:a16="http://schemas.microsoft.com/office/drawing/2014/main" id="{21A9B6B8-6D4D-4421-BFE1-147DDE83E44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C543B2-4E18-4FCB-AE2C-D429917FB04F}" type="datetime1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27/09/2019</a:t>
            </a:fld>
            <a:endParaRPr lang="fr-FR" altLang="fr-FR" sz="1400"/>
          </a:p>
        </p:txBody>
      </p:sp>
      <p:sp>
        <p:nvSpPr>
          <p:cNvPr id="153603" name="Footer Placeholder 4">
            <a:extLst>
              <a:ext uri="{FF2B5EF4-FFF2-40B4-BE49-F238E27FC236}">
                <a16:creationId xmlns:a16="http://schemas.microsoft.com/office/drawing/2014/main" id="{E607BE72-7752-4873-8762-3E8879EC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/>
              <a:t>Digital finance - Patrick Waelbroeck</a:t>
            </a:r>
          </a:p>
        </p:txBody>
      </p:sp>
      <p:sp>
        <p:nvSpPr>
          <p:cNvPr id="153604" name="Slide Number Placeholder 5">
            <a:extLst>
              <a:ext uri="{FF2B5EF4-FFF2-40B4-BE49-F238E27FC236}">
                <a16:creationId xmlns:a16="http://schemas.microsoft.com/office/drawing/2014/main" id="{65712237-DDD5-4841-BF8E-B08B5603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719F5B-F5F9-47B0-BE95-A435EE8757C2}" type="slidenum">
              <a:rPr lang="fr-FR" altLang="fr-FR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fr-FR" altLang="fr-FR" sz="1400"/>
          </a:p>
        </p:txBody>
      </p:sp>
      <p:sp>
        <p:nvSpPr>
          <p:cNvPr id="153605" name="Rectangle 2">
            <a:extLst>
              <a:ext uri="{FF2B5EF4-FFF2-40B4-BE49-F238E27FC236}">
                <a16:creationId xmlns:a16="http://schemas.microsoft.com/office/drawing/2014/main" id="{80C6707E-9D08-4F1D-99A6-EB57140650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3200">
                <a:solidFill>
                  <a:srgbClr val="800000"/>
                </a:solidFill>
                <a:latin typeface="Verdana" panose="020B0604030504040204" pitchFamily="34" charset="0"/>
              </a:rPr>
              <a:t>Cout de l’ICO</a:t>
            </a:r>
          </a:p>
        </p:txBody>
      </p:sp>
      <p:sp>
        <p:nvSpPr>
          <p:cNvPr id="153606" name="Rectangle 3">
            <a:extLst>
              <a:ext uri="{FF2B5EF4-FFF2-40B4-BE49-F238E27FC236}">
                <a16:creationId xmlns:a16="http://schemas.microsoft.com/office/drawing/2014/main" id="{C5C4D387-54EC-4DEA-B0F3-F3EAD01BC4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20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Site Web : 5000$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20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Secured ERC20 token avec fonction transfer() : &gt;200$/heure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ERC20 = protocol guidelines pour échanger des tokens de manière standardisée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fr-FR" sz="12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Total &gt; 8000$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Crowdsale ICO smart contract pour distribuer les token en échange d’ETH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fr-FR" sz="12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Total &gt; 10000$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Audit du smart contract : &gt; 10000$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Marketing : 2000$ - 5000$ / mois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KYC / AML : $150-$200 heure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Legal : 150$-$200/heure &gt; $7500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Listing : 10000$- 1m$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Monter une entreprise en Suisse ou à Singapour (anonymous crowdsale)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fr-FR" altLang="fr-FR" sz="1600">
                <a:solidFill>
                  <a:srgbClr val="8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Ordre de grandeur : 1m$-1.5m$ pour une ICO de 50m$-80m$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18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16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fr-FR" altLang="fr-FR" sz="2000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fr-FR" altLang="fr-FR">
              <a:solidFill>
                <a:srgbClr val="8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53607" name="Line 4">
            <a:extLst>
              <a:ext uri="{FF2B5EF4-FFF2-40B4-BE49-F238E27FC236}">
                <a16:creationId xmlns:a16="http://schemas.microsoft.com/office/drawing/2014/main" id="{1A132749-083B-4A3C-A6F6-08DC2915A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1524000"/>
            <a:ext cx="22860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re 6">
            <a:extLst>
              <a:ext uri="{FF2B5EF4-FFF2-40B4-BE49-F238E27FC236}">
                <a16:creationId xmlns:a16="http://schemas.microsoft.com/office/drawing/2014/main" id="{B7F83717-583B-43F9-A756-4032858C9C0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Conclusions</a:t>
            </a:r>
          </a:p>
        </p:txBody>
      </p:sp>
      <p:sp>
        <p:nvSpPr>
          <p:cNvPr id="61443" name="Espace réservé du contenu 7">
            <a:extLst>
              <a:ext uri="{FF2B5EF4-FFF2-40B4-BE49-F238E27FC236}">
                <a16:creationId xmlns:a16="http://schemas.microsoft.com/office/drawing/2014/main" id="{22B38F10-56FE-42FD-BEA2-774E7B5D557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Cadre légal à formuler</a:t>
            </a:r>
          </a:p>
          <a:p>
            <a:pPr lvl="1" eaLnBrk="1" hangingPunct="1"/>
            <a:r>
              <a:rPr lang="fr-FR" altLang="fr-FR"/>
              <a:t>Exemple : droit à l’oubli, à la rectification ou à l’effacement</a:t>
            </a:r>
          </a:p>
          <a:p>
            <a:pPr lvl="1" eaLnBrk="1" hangingPunct="1"/>
            <a:r>
              <a:rPr lang="fr-FR" altLang="fr-FR"/>
              <a:t>Responsabilité des smart contracts</a:t>
            </a:r>
          </a:p>
          <a:p>
            <a:pPr lvl="1" eaLnBrk="1" hangingPunct="1"/>
            <a:r>
              <a:rPr lang="fr-FR" altLang="fr-FR"/>
              <a:t>Application de la réglementation sectorielle nationale pour une technologie qui n’a pas de frontières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61444" name="Espace réservé de la date 12">
            <a:extLst>
              <a:ext uri="{FF2B5EF4-FFF2-40B4-BE49-F238E27FC236}">
                <a16:creationId xmlns:a16="http://schemas.microsoft.com/office/drawing/2014/main" id="{33EEA420-7807-47C6-A02C-27B63FB5428B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D8CF7AA3-0B86-4763-BE55-66435E8DAAC2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61445" name="Espace réservé du pied de page 4">
            <a:extLst>
              <a:ext uri="{FF2B5EF4-FFF2-40B4-BE49-F238E27FC236}">
                <a16:creationId xmlns:a16="http://schemas.microsoft.com/office/drawing/2014/main" id="{9391DBBE-C20F-40F5-8916-232A7898721D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61446" name="Espace réservé du numéro de diapositive 5">
            <a:extLst>
              <a:ext uri="{FF2B5EF4-FFF2-40B4-BE49-F238E27FC236}">
                <a16:creationId xmlns:a16="http://schemas.microsoft.com/office/drawing/2014/main" id="{3562311D-F701-4F5B-AD8D-88B4A0E495EB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EEFDDCB0-7F87-413F-857C-AEED76568503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re 6">
            <a:extLst>
              <a:ext uri="{FF2B5EF4-FFF2-40B4-BE49-F238E27FC236}">
                <a16:creationId xmlns:a16="http://schemas.microsoft.com/office/drawing/2014/main" id="{1E2BB3FD-423B-42B9-A8D8-CE5553F03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Régulation dans le monde</a:t>
            </a:r>
          </a:p>
        </p:txBody>
      </p:sp>
      <p:sp>
        <p:nvSpPr>
          <p:cNvPr id="62467" name="Espace réservé de la date 12">
            <a:extLst>
              <a:ext uri="{FF2B5EF4-FFF2-40B4-BE49-F238E27FC236}">
                <a16:creationId xmlns:a16="http://schemas.microsoft.com/office/drawing/2014/main" id="{C3A322F9-C9A0-46DC-B796-EB16DB8CB6A8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D2484BE-85F1-417E-9AC3-94650922EB30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62468" name="Espace réservé du pied de page 4">
            <a:extLst>
              <a:ext uri="{FF2B5EF4-FFF2-40B4-BE49-F238E27FC236}">
                <a16:creationId xmlns:a16="http://schemas.microsoft.com/office/drawing/2014/main" id="{75B2D802-AE0A-4169-AD9B-0DB1EDCD673B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62469" name="Espace réservé du numéro de diapositive 5">
            <a:extLst>
              <a:ext uri="{FF2B5EF4-FFF2-40B4-BE49-F238E27FC236}">
                <a16:creationId xmlns:a16="http://schemas.microsoft.com/office/drawing/2014/main" id="{7055CC81-9561-4D6C-A438-AD38C6806E02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92D13D6D-8574-40C7-87E3-B727EB9F8078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62470" name="Picture 2">
            <a:extLst>
              <a:ext uri="{FF2B5EF4-FFF2-40B4-BE49-F238E27FC236}">
                <a16:creationId xmlns:a16="http://schemas.microsoft.com/office/drawing/2014/main" id="{6D95CAA5-CEE7-4FC4-9619-FB2D497C8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14438"/>
            <a:ext cx="76327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6">
            <a:extLst>
              <a:ext uri="{FF2B5EF4-FFF2-40B4-BE49-F238E27FC236}">
                <a16:creationId xmlns:a16="http://schemas.microsoft.com/office/drawing/2014/main" id="{2E2551F6-48C2-4E3F-B03F-3CC29F661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blockchain : le minage</a:t>
            </a:r>
          </a:p>
        </p:txBody>
      </p:sp>
      <p:sp>
        <p:nvSpPr>
          <p:cNvPr id="9219" name="Espace réservé de la date 12">
            <a:extLst>
              <a:ext uri="{FF2B5EF4-FFF2-40B4-BE49-F238E27FC236}">
                <a16:creationId xmlns:a16="http://schemas.microsoft.com/office/drawing/2014/main" id="{84673D8E-FA7F-4ACC-9B86-1341316AB4B9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2A377AE-5CE1-42CA-AC83-C8E0B5CDEA23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9220" name="Espace réservé du pied de page 4">
            <a:extLst>
              <a:ext uri="{FF2B5EF4-FFF2-40B4-BE49-F238E27FC236}">
                <a16:creationId xmlns:a16="http://schemas.microsoft.com/office/drawing/2014/main" id="{5C73F292-CEE4-429F-BF6E-E9CE06EE564C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9221" name="Espace réservé du numéro de diapositive 5">
            <a:extLst>
              <a:ext uri="{FF2B5EF4-FFF2-40B4-BE49-F238E27FC236}">
                <a16:creationId xmlns:a16="http://schemas.microsoft.com/office/drawing/2014/main" id="{9B9D783F-180E-43D3-BCCB-4F72D9C61CC2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17EB1BB-90AD-459A-A16C-2BAAEE2C8702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fr-FR" altLang="fr-FR" sz="1000">
              <a:solidFill>
                <a:schemeClr val="bg1"/>
              </a:solidFill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0B9936AF-39FB-47BE-A43E-0C12F289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262188"/>
            <a:ext cx="57594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6">
            <a:extLst>
              <a:ext uri="{FF2B5EF4-FFF2-40B4-BE49-F238E27FC236}">
                <a16:creationId xmlns:a16="http://schemas.microsoft.com/office/drawing/2014/main" id="{A1E8F4B6-C60F-4C26-A104-57E54A778AB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La blockchain est une machine à horodater</a:t>
            </a:r>
          </a:p>
        </p:txBody>
      </p:sp>
      <p:sp>
        <p:nvSpPr>
          <p:cNvPr id="10243" name="Espace réservé du contenu 7">
            <a:extLst>
              <a:ext uri="{FF2B5EF4-FFF2-40B4-BE49-F238E27FC236}">
                <a16:creationId xmlns:a16="http://schemas.microsoft.com/office/drawing/2014/main" id="{99ED1E14-BA3D-4F92-A701-FB66350BB38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Reconnu dans le droit français</a:t>
            </a:r>
          </a:p>
          <a:p>
            <a:pPr eaLnBrk="1" hangingPunct="1"/>
            <a:r>
              <a:rPr lang="fr-FR" altLang="fr-FR"/>
              <a:t>Peut même servir de signature électronique</a:t>
            </a:r>
          </a:p>
          <a:p>
            <a:pPr eaLnBrk="1" hangingPunct="1"/>
            <a:r>
              <a:rPr lang="fr-FR" altLang="fr-FR"/>
              <a:t>Que peut-on horodater ?</a:t>
            </a:r>
          </a:p>
          <a:p>
            <a:pPr lvl="1" eaLnBrk="1" hangingPunct="1"/>
            <a:r>
              <a:rPr lang="fr-FR" altLang="fr-FR"/>
              <a:t>Des transactions financières</a:t>
            </a:r>
          </a:p>
          <a:p>
            <a:pPr lvl="1" eaLnBrk="1" hangingPunct="1"/>
            <a:r>
              <a:rPr lang="fr-FR" altLang="fr-FR"/>
              <a:t>Des actes de propriété physiques</a:t>
            </a:r>
          </a:p>
          <a:p>
            <a:pPr lvl="1" eaLnBrk="1" hangingPunct="1"/>
            <a:r>
              <a:rPr lang="fr-FR" altLang="fr-FR"/>
              <a:t>Des actes de propriétés intellectuelles</a:t>
            </a:r>
          </a:p>
          <a:p>
            <a:pPr lvl="1" eaLnBrk="1" hangingPunct="1"/>
            <a:r>
              <a:rPr lang="fr-FR" altLang="fr-FR"/>
              <a:t>Des diplômes et certificats</a:t>
            </a:r>
          </a:p>
          <a:p>
            <a:pPr lvl="1" eaLnBrk="1" hangingPunct="1"/>
            <a:r>
              <a:rPr lang="fr-FR" altLang="fr-FR"/>
              <a:t>Etc.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0244" name="Espace réservé de la date 12">
            <a:extLst>
              <a:ext uri="{FF2B5EF4-FFF2-40B4-BE49-F238E27FC236}">
                <a16:creationId xmlns:a16="http://schemas.microsoft.com/office/drawing/2014/main" id="{075F2C3C-1FA0-412F-BDAC-012E06B9A1D5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D1956B7-F987-4594-B7F1-2FBBD79F45C9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0245" name="Espace réservé du pied de page 4">
            <a:extLst>
              <a:ext uri="{FF2B5EF4-FFF2-40B4-BE49-F238E27FC236}">
                <a16:creationId xmlns:a16="http://schemas.microsoft.com/office/drawing/2014/main" id="{FEF8AC00-1572-42CD-9B0A-47CAAF9A67C9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0246" name="Espace réservé du numéro de diapositive 5">
            <a:extLst>
              <a:ext uri="{FF2B5EF4-FFF2-40B4-BE49-F238E27FC236}">
                <a16:creationId xmlns:a16="http://schemas.microsoft.com/office/drawing/2014/main" id="{3B77EEE7-255B-4257-B807-59EDA816C5DB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112720B-EF50-48F1-A825-D1E29FF70CD7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6">
            <a:extLst>
              <a:ext uri="{FF2B5EF4-FFF2-40B4-BE49-F238E27FC236}">
                <a16:creationId xmlns:a16="http://schemas.microsoft.com/office/drawing/2014/main" id="{DF70F7DC-D9DE-4232-AE6B-1F20ECE66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Quelles sont les autres caractéristiques de la blockchain ?</a:t>
            </a:r>
          </a:p>
        </p:txBody>
      </p:sp>
      <p:sp>
        <p:nvSpPr>
          <p:cNvPr id="11267" name="Espace réservé du contenu 7">
            <a:extLst>
              <a:ext uri="{FF2B5EF4-FFF2-40B4-BE49-F238E27FC236}">
                <a16:creationId xmlns:a16="http://schemas.microsoft.com/office/drawing/2014/main" id="{F20C9B31-7226-4BA3-B0D8-4B70603FE397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Economie des jetons (token)</a:t>
            </a:r>
          </a:p>
          <a:p>
            <a:pPr eaLnBrk="1" hangingPunct="1"/>
            <a:r>
              <a:rPr lang="fr-FR" altLang="fr-FR"/>
              <a:t>Les smart contracts (programmes qui s’exécutent automatiquement)</a:t>
            </a:r>
          </a:p>
          <a:p>
            <a:pPr eaLnBrk="1" hangingPunct="1"/>
            <a:r>
              <a:rPr lang="fr-FR" altLang="fr-FR"/>
              <a:t>La liquéfaction du monde physique (suivi en temps réel des personnes et des objets)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1268" name="Espace réservé de la date 12">
            <a:extLst>
              <a:ext uri="{FF2B5EF4-FFF2-40B4-BE49-F238E27FC236}">
                <a16:creationId xmlns:a16="http://schemas.microsoft.com/office/drawing/2014/main" id="{5801516D-36BF-4FA1-8FD8-070D6FCE8B70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8BDBADF-784E-42DA-A552-A816E450065C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1269" name="Espace réservé du pied de page 4">
            <a:extLst>
              <a:ext uri="{FF2B5EF4-FFF2-40B4-BE49-F238E27FC236}">
                <a16:creationId xmlns:a16="http://schemas.microsoft.com/office/drawing/2014/main" id="{5B71A5DE-CE4E-4A28-87BE-3844FFF8308D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1270" name="Espace réservé du numéro de diapositive 5">
            <a:extLst>
              <a:ext uri="{FF2B5EF4-FFF2-40B4-BE49-F238E27FC236}">
                <a16:creationId xmlns:a16="http://schemas.microsoft.com/office/drawing/2014/main" id="{B6ABD13B-7034-4463-8309-DC7E03D82EB1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B5B4A40-651C-4978-A056-E811DDA38EA5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6">
            <a:extLst>
              <a:ext uri="{FF2B5EF4-FFF2-40B4-BE49-F238E27FC236}">
                <a16:creationId xmlns:a16="http://schemas.microsoft.com/office/drawing/2014/main" id="{12FFAEEA-99BB-4311-9AC5-42B0343A13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L’économie des jetons</a:t>
            </a:r>
          </a:p>
        </p:txBody>
      </p:sp>
      <p:sp>
        <p:nvSpPr>
          <p:cNvPr id="12291" name="Espace réservé du contenu 7">
            <a:extLst>
              <a:ext uri="{FF2B5EF4-FFF2-40B4-BE49-F238E27FC236}">
                <a16:creationId xmlns:a16="http://schemas.microsoft.com/office/drawing/2014/main" id="{0363A0FD-EA1F-43F4-B18D-3610B015DB2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fr-FR"/>
              <a:t>to guarantee voting rights at a general assembly, during political elections</a:t>
            </a:r>
          </a:p>
          <a:p>
            <a:pPr eaLnBrk="1" hangingPunct="1"/>
            <a:r>
              <a:rPr lang="en-US" altLang="fr-FR"/>
              <a:t>to assess the validity of a travel pass and to allow a passenger to access restricted areas, etc.</a:t>
            </a:r>
          </a:p>
          <a:p>
            <a:pPr eaLnBrk="1" hangingPunct="1"/>
            <a:r>
              <a:rPr lang="en-US" altLang="fr-FR"/>
              <a:t>to access medical, legal, technical files</a:t>
            </a:r>
          </a:p>
          <a:p>
            <a:pPr eaLnBrk="1" hangingPunct="1"/>
            <a:r>
              <a:rPr lang="en-US" altLang="fr-FR"/>
              <a:t>to trace objects in the physical world and data in the online world (for instance ads)</a:t>
            </a:r>
          </a:p>
          <a:p>
            <a:pPr eaLnBrk="1" hangingPunct="1"/>
            <a:r>
              <a:rPr lang="en-US" altLang="fr-FR"/>
              <a:t>to automatically rent computer power, data storage, apartment, cars, parking space, storage space (etc.) by M2M communication</a:t>
            </a:r>
          </a:p>
          <a:p>
            <a:pPr eaLnBrk="1" hangingPunct="1"/>
            <a:r>
              <a:rPr lang="en-US" altLang="fr-FR"/>
              <a:t>to finance a project using crowdsale (Initial Coin Offering). 	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sp>
        <p:nvSpPr>
          <p:cNvPr id="12292" name="Espace réservé de la date 12">
            <a:extLst>
              <a:ext uri="{FF2B5EF4-FFF2-40B4-BE49-F238E27FC236}">
                <a16:creationId xmlns:a16="http://schemas.microsoft.com/office/drawing/2014/main" id="{21846987-121D-419C-BEEC-495F16474304}"/>
              </a:ext>
            </a:extLst>
          </p:cNvPr>
          <p:cNvSpPr txBox="1">
            <a:spLocks noGrp="1"/>
          </p:cNvSpPr>
          <p:nvPr/>
        </p:nvSpPr>
        <p:spPr bwMode="auto">
          <a:xfrm>
            <a:off x="539750" y="6381750"/>
            <a:ext cx="8699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20F6B1B-F280-4FC1-851D-C9B0FE9CDEDE}" type="datetime1">
              <a:rPr lang="fr-FR" altLang="fr-FR" sz="800" b="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27/09/2019</a:t>
            </a:fld>
            <a:endParaRPr lang="fr-FR" altLang="fr-FR" sz="800" b="0">
              <a:solidFill>
                <a:schemeClr val="bg1"/>
              </a:solidFill>
            </a:endParaRPr>
          </a:p>
        </p:txBody>
      </p:sp>
      <p:sp>
        <p:nvSpPr>
          <p:cNvPr id="12293" name="Espace réservé du pied de page 4">
            <a:extLst>
              <a:ext uri="{FF2B5EF4-FFF2-40B4-BE49-F238E27FC236}">
                <a16:creationId xmlns:a16="http://schemas.microsoft.com/office/drawing/2014/main" id="{20B468DC-FD8F-4D28-8224-570FAC294363}"/>
              </a:ext>
            </a:extLst>
          </p:cNvPr>
          <p:cNvSpPr txBox="1">
            <a:spLocks noGrp="1"/>
          </p:cNvSpPr>
          <p:nvPr/>
        </p:nvSpPr>
        <p:spPr bwMode="auto">
          <a:xfrm>
            <a:off x="4067175" y="6381750"/>
            <a:ext cx="410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000" b="0">
              <a:solidFill>
                <a:schemeClr val="bg1"/>
              </a:solidFill>
            </a:endParaRPr>
          </a:p>
        </p:txBody>
      </p:sp>
      <p:sp>
        <p:nvSpPr>
          <p:cNvPr id="12294" name="Espace réservé du numéro de diapositive 5">
            <a:extLst>
              <a:ext uri="{FF2B5EF4-FFF2-40B4-BE49-F238E27FC236}">
                <a16:creationId xmlns:a16="http://schemas.microsoft.com/office/drawing/2014/main" id="{17942BB7-F43F-4952-B074-65C24FB94BE4}"/>
              </a:ext>
            </a:extLst>
          </p:cNvPr>
          <p:cNvSpPr txBox="1">
            <a:spLocks noGrp="1"/>
          </p:cNvSpPr>
          <p:nvPr/>
        </p:nvSpPr>
        <p:spPr bwMode="auto">
          <a:xfrm>
            <a:off x="6350" y="6381750"/>
            <a:ext cx="5334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D5047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─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96A7F3C4-CAFB-4398-BE9A-58B52DF4D09C}" type="slidenum">
              <a:rPr lang="fr-FR" altLang="fr-FR" sz="1000">
                <a:solidFill>
                  <a:schemeClr val="bg1"/>
                </a:solidFill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fr-FR" altLang="fr-FR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èle Télécom Bretagne">
  <a:themeElements>
    <a:clrScheme name="Télécom ParisTech">
      <a:dk1>
        <a:sysClr val="windowText" lastClr="000000"/>
      </a:dk1>
      <a:lt1>
        <a:sysClr val="window" lastClr="FFFFFF"/>
      </a:lt1>
      <a:dk2>
        <a:srgbClr val="BF1238"/>
      </a:dk2>
      <a:lt2>
        <a:srgbClr val="B8B8B8"/>
      </a:lt2>
      <a:accent1>
        <a:srgbClr val="001489"/>
      </a:accent1>
      <a:accent2>
        <a:srgbClr val="000000"/>
      </a:accent2>
      <a:accent3>
        <a:srgbClr val="6D5047"/>
      </a:accent3>
      <a:accent4>
        <a:srgbClr val="BF1238"/>
      </a:accent4>
      <a:accent5>
        <a:srgbClr val="BF1238"/>
      </a:accent5>
      <a:accent6>
        <a:srgbClr val="BF123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1433</Words>
  <Application>Microsoft Office PowerPoint</Application>
  <PresentationFormat>Affichage à l'écran (4:3)</PresentationFormat>
  <Paragraphs>403</Paragraphs>
  <Slides>58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 New</vt:lpstr>
      <vt:lpstr>Verdana</vt:lpstr>
      <vt:lpstr>Wingdings</vt:lpstr>
      <vt:lpstr>Modèle Télécom Bretagne</vt:lpstr>
      <vt:lpstr>Une analyse économique des blockchains</vt:lpstr>
      <vt:lpstr>Introduction</vt:lpstr>
      <vt:lpstr>Introduction</vt:lpstr>
      <vt:lpstr>Introduction</vt:lpstr>
      <vt:lpstr>La blockchain : fonctionnement</vt:lpstr>
      <vt:lpstr>La blockchain : le minage</vt:lpstr>
      <vt:lpstr>La blockchain est une machine à horodater</vt:lpstr>
      <vt:lpstr>Quelles sont les autres caractéristiques de la blockchain ?</vt:lpstr>
      <vt:lpstr>L’économie des jetons</vt:lpstr>
      <vt:lpstr>L’économie des jetons</vt:lpstr>
      <vt:lpstr>Les smart contracts</vt:lpstr>
      <vt:lpstr>La liquéfaction du monde physique</vt:lpstr>
      <vt:lpstr>La liquéfaction du monde physique</vt:lpstr>
      <vt:lpstr>Présentation PowerPoint</vt:lpstr>
      <vt:lpstr>Permissions</vt:lpstr>
      <vt:lpstr>Présentation PowerPoint</vt:lpstr>
      <vt:lpstr>Le matériel</vt:lpstr>
      <vt:lpstr>Mining farms et pools</vt:lpstr>
      <vt:lpstr>GPU ethereum mining rig</vt:lpstr>
      <vt:lpstr>Le processus de minage</vt:lpstr>
      <vt:lpstr>Comparaison blockchain privée/publique</vt:lpstr>
      <vt:lpstr>Présentation PowerPoint</vt:lpstr>
      <vt:lpstr>Enjeux économiques de la sécurité informatique</vt:lpstr>
      <vt:lpstr>Economie de la sécurité les bénéfices de la blockchain</vt:lpstr>
      <vt:lpstr>Problème des intermédiaires</vt:lpstr>
      <vt:lpstr>Problème des intermédiaires</vt:lpstr>
      <vt:lpstr>Présentation PowerPoint</vt:lpstr>
      <vt:lpstr>Prix du Bitcoin</vt:lpstr>
      <vt:lpstr>La valeur du Bitcoin</vt:lpstr>
      <vt:lpstr>L’offre de bitcoin</vt:lpstr>
      <vt:lpstr>Demande de bitcoin</vt:lpstr>
      <vt:lpstr>Présentation PowerPoint</vt:lpstr>
      <vt:lpstr>Pool distribution</vt:lpstr>
      <vt:lpstr>Premier problème : gouvernance et incitations</vt:lpstr>
      <vt:lpstr>Comment changer les règles ?</vt:lpstr>
      <vt:lpstr>Concentration de l’écriture du code parmi quelques codeurs</vt:lpstr>
      <vt:lpstr>Présentation PowerPoint</vt:lpstr>
      <vt:lpstr>Exemple d'InsurTech</vt:lpstr>
      <vt:lpstr>Les oracles</vt:lpstr>
      <vt:lpstr>Conclusions</vt:lpstr>
      <vt:lpstr>Exemple : ICO</vt:lpstr>
      <vt:lpstr>Initial Coin Offerings</vt:lpstr>
      <vt:lpstr>ICO</vt:lpstr>
      <vt:lpstr>ICO</vt:lpstr>
      <vt:lpstr>Plateformes pour les ICO</vt:lpstr>
      <vt:lpstr>Smart contract – nouveaux risques</vt:lpstr>
      <vt:lpstr>Fear Of Missing Out</vt:lpstr>
      <vt:lpstr>Difficulté de valoriser le token</vt:lpstr>
      <vt:lpstr>Mécanisme</vt:lpstr>
      <vt:lpstr>Timeline</vt:lpstr>
      <vt:lpstr>Avantage d’une ICO</vt:lpstr>
      <vt:lpstr>ICO / IPO</vt:lpstr>
      <vt:lpstr>Aside 2 : gas, gas limit, gas price</vt:lpstr>
      <vt:lpstr>Exemple</vt:lpstr>
      <vt:lpstr>Coût des smart contracts ICO</vt:lpstr>
      <vt:lpstr>Cout de l’ICO</vt:lpstr>
      <vt:lpstr>Conclusions</vt:lpstr>
      <vt:lpstr>Régulation dans le monde</vt:lpstr>
    </vt:vector>
  </TitlesOfParts>
  <Company>Institut Mines-Télécom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Charpenel;Implica</dc:creator>
  <cp:lastModifiedBy>P J W</cp:lastModifiedBy>
  <cp:revision>212</cp:revision>
  <dcterms:created xsi:type="dcterms:W3CDTF">2013-01-04T16:51:24Z</dcterms:created>
  <dcterms:modified xsi:type="dcterms:W3CDTF">2019-09-27T04:49:31Z</dcterms:modified>
</cp:coreProperties>
</file>